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</p:sldMasterIdLst>
  <p:notesMasterIdLst>
    <p:notesMasterId r:id="rId69"/>
  </p:notesMasterIdLst>
  <p:handoutMasterIdLst>
    <p:handoutMasterId r:id="rId70"/>
  </p:handoutMasterIdLst>
  <p:sldIdLst>
    <p:sldId id="623" r:id="rId2"/>
    <p:sldId id="599" r:id="rId3"/>
    <p:sldId id="624" r:id="rId4"/>
    <p:sldId id="625" r:id="rId5"/>
    <p:sldId id="600" r:id="rId6"/>
    <p:sldId id="605" r:id="rId7"/>
    <p:sldId id="523" r:id="rId8"/>
    <p:sldId id="626" r:id="rId9"/>
    <p:sldId id="525" r:id="rId10"/>
    <p:sldId id="578" r:id="rId11"/>
    <p:sldId id="579" r:id="rId12"/>
    <p:sldId id="528" r:id="rId13"/>
    <p:sldId id="529" r:id="rId14"/>
    <p:sldId id="530" r:id="rId15"/>
    <p:sldId id="531" r:id="rId16"/>
    <p:sldId id="532" r:id="rId17"/>
    <p:sldId id="627" r:id="rId18"/>
    <p:sldId id="541" r:id="rId19"/>
    <p:sldId id="542" r:id="rId20"/>
    <p:sldId id="581" r:id="rId21"/>
    <p:sldId id="544" r:id="rId22"/>
    <p:sldId id="582" r:id="rId23"/>
    <p:sldId id="583" r:id="rId24"/>
    <p:sldId id="584" r:id="rId25"/>
    <p:sldId id="547" r:id="rId26"/>
    <p:sldId id="548" r:id="rId27"/>
    <p:sldId id="585" r:id="rId28"/>
    <p:sldId id="586" r:id="rId29"/>
    <p:sldId id="587" r:id="rId30"/>
    <p:sldId id="588" r:id="rId31"/>
    <p:sldId id="553" r:id="rId32"/>
    <p:sldId id="554" r:id="rId33"/>
    <p:sldId id="555" r:id="rId34"/>
    <p:sldId id="556" r:id="rId35"/>
    <p:sldId id="557" r:id="rId36"/>
    <p:sldId id="558" r:id="rId37"/>
    <p:sldId id="559" r:id="rId38"/>
    <p:sldId id="560" r:id="rId39"/>
    <p:sldId id="628" r:id="rId40"/>
    <p:sldId id="622" r:id="rId41"/>
    <p:sldId id="562" r:id="rId42"/>
    <p:sldId id="563" r:id="rId43"/>
    <p:sldId id="564" r:id="rId44"/>
    <p:sldId id="565" r:id="rId45"/>
    <p:sldId id="566" r:id="rId46"/>
    <p:sldId id="567" r:id="rId47"/>
    <p:sldId id="568" r:id="rId48"/>
    <p:sldId id="569" r:id="rId49"/>
    <p:sldId id="570" r:id="rId50"/>
    <p:sldId id="571" r:id="rId51"/>
    <p:sldId id="572" r:id="rId52"/>
    <p:sldId id="573" r:id="rId53"/>
    <p:sldId id="574" r:id="rId54"/>
    <p:sldId id="575" r:id="rId55"/>
    <p:sldId id="576" r:id="rId56"/>
    <p:sldId id="612" r:id="rId57"/>
    <p:sldId id="613" r:id="rId58"/>
    <p:sldId id="614" r:id="rId59"/>
    <p:sldId id="629" r:id="rId60"/>
    <p:sldId id="592" r:id="rId61"/>
    <p:sldId id="593" r:id="rId62"/>
    <p:sldId id="594" r:id="rId63"/>
    <p:sldId id="595" r:id="rId64"/>
    <p:sldId id="596" r:id="rId65"/>
    <p:sldId id="610" r:id="rId66"/>
    <p:sldId id="630" r:id="rId67"/>
    <p:sldId id="631" r:id="rId68"/>
  </p:sldIdLst>
  <p:sldSz cx="9144000" cy="6858000" type="screen4x3"/>
  <p:notesSz cx="6669088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66FF99"/>
    <a:srgbClr val="D7AFFF"/>
    <a:srgbClr val="E497FF"/>
    <a:srgbClr val="9900CC"/>
    <a:srgbClr val="99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0" autoAdjust="0"/>
    <p:restoredTop sz="89021" autoAdjust="0"/>
  </p:normalViewPr>
  <p:slideViewPr>
    <p:cSldViewPr>
      <p:cViewPr>
        <p:scale>
          <a:sx n="60" d="100"/>
          <a:sy n="60" d="100"/>
        </p:scale>
        <p:origin x="126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29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28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4" Type="http://schemas.openxmlformats.org/officeDocument/2006/relationships/image" Target="../media/image59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2" Type="http://schemas.openxmlformats.org/officeDocument/2006/relationships/image" Target="../media/image64.wmf"/><Relationship Id="rId1" Type="http://schemas.openxmlformats.org/officeDocument/2006/relationships/image" Target="../media/image63.e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jpeg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20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1FAC3-9904-4212-87B5-44655C06A114}" type="datetimeFigureOut">
              <a:rPr lang="zh-CN" altLang="en-US" smtClean="0"/>
              <a:t>2019-5-26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01292-AD49-48C9-AC2C-2C20C364B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018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938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150" y="0"/>
            <a:ext cx="2889938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212" y="4715907"/>
            <a:ext cx="4890665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814"/>
            <a:ext cx="2889938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150" y="9431814"/>
            <a:ext cx="2889938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fld id="{845ED732-6C66-4150-A3AC-03442B25C4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8175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CCB967-30FF-4438-9AB1-49C785513501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4748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CCB967-30FF-4438-9AB1-49C785513501}" type="slidenum">
              <a:rPr lang="en-US" altLang="zh-CN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2653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6952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47445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07120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60661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72821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81315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98805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56803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r>
              <a:rPr lang="zh-CN" altLang="en-US" dirty="0" smtClean="0"/>
              <a:t>土星</a:t>
            </a:r>
          </a:p>
        </p:txBody>
      </p:sp>
    </p:spTree>
    <p:extLst>
      <p:ext uri="{BB962C8B-B14F-4D97-AF65-F5344CB8AC3E}">
        <p14:creationId xmlns:p14="http://schemas.microsoft.com/office/powerpoint/2010/main" val="311756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CCB967-30FF-4438-9AB1-49C785513501}" type="slidenum">
              <a:rPr lang="en-US" altLang="zh-CN">
                <a:solidFill>
                  <a:srgbClr val="000000"/>
                </a:solidFill>
              </a:rPr>
              <a:pPr/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5507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45706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37678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rPr>
              <a:t>pout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rPr>
              <a:t>  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rPr>
              <a:t>paut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rPr>
              <a:t>]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rPr>
              <a:t>v.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rPr>
              <a:t>板脸；不高兴  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rPr>
              <a:t>撅嘴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1922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57525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710295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84952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907"/>
            <a:ext cx="4890665" cy="4467701"/>
          </a:xfrm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18874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CCB967-30FF-4438-9AB1-49C785513501}" type="slidenum">
              <a:rPr lang="en-US" altLang="zh-CN">
                <a:solidFill>
                  <a:srgbClr val="000000"/>
                </a:solidFill>
              </a:rPr>
              <a:pPr/>
              <a:t>59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26505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F:\00</a:t>
            </a:r>
            <a:r>
              <a:rPr lang="zh-CN" altLang="en-US" dirty="0" smtClean="0"/>
              <a:t>北方工大</a:t>
            </a:r>
            <a:r>
              <a:rPr lang="en-US" altLang="zh-CN" dirty="0" smtClean="0"/>
              <a:t>\92</a:t>
            </a:r>
            <a:r>
              <a:rPr lang="zh-CN" altLang="en-US" dirty="0" smtClean="0"/>
              <a:t>图像信息处理本科</a:t>
            </a:r>
            <a:r>
              <a:rPr lang="en-US" altLang="zh-CN" dirty="0" smtClean="0"/>
              <a:t>2013\03</a:t>
            </a:r>
            <a:r>
              <a:rPr lang="zh-CN" altLang="en-US" dirty="0" smtClean="0"/>
              <a:t>课堂演示</a:t>
            </a:r>
            <a:r>
              <a:rPr lang="en-US" altLang="zh-CN" dirty="0" smtClean="0"/>
              <a:t>\</a:t>
            </a:r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章图像变换</a:t>
            </a:r>
            <a:r>
              <a:rPr lang="en-US" altLang="zh-CN" dirty="0" smtClean="0"/>
              <a:t>\03DCT\05DCT-Only\DCT-Frame\DCT-Frame</a:t>
            </a:r>
          </a:p>
          <a:p>
            <a:r>
              <a:rPr lang="zh-CN" altLang="en-US" dirty="0" smtClean="0"/>
              <a:t>是空的框架，可以给学生</a:t>
            </a:r>
            <a:endParaRPr lang="en-US" altLang="zh-CN" dirty="0" smtClean="0"/>
          </a:p>
          <a:p>
            <a:r>
              <a:rPr lang="en-US" altLang="zh-CN" dirty="0" smtClean="0"/>
              <a:t>F:\00</a:t>
            </a:r>
            <a:r>
              <a:rPr lang="zh-CN" altLang="en-US" dirty="0" smtClean="0"/>
              <a:t>北方工大</a:t>
            </a:r>
            <a:r>
              <a:rPr lang="en-US" altLang="zh-CN" dirty="0" smtClean="0"/>
              <a:t>\92</a:t>
            </a:r>
            <a:r>
              <a:rPr lang="zh-CN" altLang="en-US" dirty="0" smtClean="0"/>
              <a:t>图像信息处理本科</a:t>
            </a:r>
            <a:r>
              <a:rPr lang="en-US" altLang="zh-CN" dirty="0" smtClean="0"/>
              <a:t>2013\03</a:t>
            </a:r>
            <a:r>
              <a:rPr lang="zh-CN" altLang="en-US" dirty="0" smtClean="0"/>
              <a:t>课堂演示</a:t>
            </a:r>
            <a:r>
              <a:rPr lang="en-US" altLang="zh-CN" dirty="0" smtClean="0"/>
              <a:t>\</a:t>
            </a:r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章图像变换</a:t>
            </a:r>
            <a:r>
              <a:rPr lang="en-US" altLang="zh-CN" dirty="0" smtClean="0"/>
              <a:t>\03DCT\05DCT-Only\DCT-SELF</a:t>
            </a:r>
          </a:p>
          <a:p>
            <a:r>
              <a:rPr lang="zh-CN" altLang="en-US" dirty="0" smtClean="0"/>
              <a:t>是</a:t>
            </a:r>
            <a:r>
              <a:rPr lang="en-US" altLang="zh-CN" dirty="0" smtClean="0"/>
              <a:t>DCT</a:t>
            </a:r>
            <a:r>
              <a:rPr lang="zh-CN" altLang="en-US" dirty="0" smtClean="0"/>
              <a:t>变换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ED732-6C66-4150-A3AC-03442B25C417}" type="slidenum">
              <a:rPr lang="en-US" altLang="zh-CN" smtClean="0"/>
              <a:pPr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3672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\</a:t>
            </a:r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章图像变换</a:t>
            </a:r>
            <a:r>
              <a:rPr lang="en-US" altLang="zh-CN" dirty="0" smtClean="0"/>
              <a:t>\03DCT\06DCT-Quantify\DCT-Quantify8-Frame</a:t>
            </a:r>
          </a:p>
          <a:p>
            <a:r>
              <a:rPr lang="zh-CN" altLang="en-US" dirty="0" smtClean="0"/>
              <a:t>是</a:t>
            </a:r>
            <a:r>
              <a:rPr lang="en-US" altLang="zh-CN" dirty="0" smtClean="0"/>
              <a:t>8</a:t>
            </a:r>
            <a:r>
              <a:rPr lang="zh-CN" altLang="en-US" dirty="0" smtClean="0"/>
              <a:t>*</a:t>
            </a:r>
            <a:r>
              <a:rPr lang="en-US" altLang="zh-CN" dirty="0" smtClean="0"/>
              <a:t>8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DCT</a:t>
            </a:r>
            <a:r>
              <a:rPr lang="zh-CN" altLang="en-US" dirty="0" smtClean="0"/>
              <a:t>变换，</a:t>
            </a:r>
            <a:endParaRPr lang="en-US" altLang="zh-CN" dirty="0" smtClean="0"/>
          </a:p>
          <a:p>
            <a:r>
              <a:rPr lang="zh-CN" altLang="en-US" dirty="0" smtClean="0"/>
              <a:t>是框架，因为无量化过程。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ED732-6C66-4150-A3AC-03442B25C417}" type="slidenum">
              <a:rPr lang="en-US" altLang="zh-CN" smtClean="0"/>
              <a:pPr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92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CCB967-30FF-4438-9AB1-49C785513501}" type="slidenum">
              <a:rPr lang="en-US" altLang="zh-CN">
                <a:solidFill>
                  <a:srgbClr val="000000"/>
                </a:solidFill>
              </a:rPr>
              <a:pPr/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26847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如何定义掩模？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CN" altLang="en-US" dirty="0" smtClean="0"/>
              <a:t>量化表中定义一些</a:t>
            </a:r>
            <a:r>
              <a:rPr lang="en-US" altLang="zh-CN" dirty="0" smtClean="0"/>
              <a:t>0</a:t>
            </a:r>
            <a:endParaRPr lang="zh-CN" altLang="en-US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如何提高存储的精度？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有些系数大，有些系数小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数据文件在：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E:\01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北方工大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\92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数字图像处理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2015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春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\05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课堂演示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\01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测试图像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ED732-6C66-4150-A3AC-03442B25C417}" type="slidenum">
              <a:rPr lang="en-US" altLang="zh-CN" smtClean="0"/>
              <a:pPr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55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ED732-6C66-4150-A3AC-03442B25C417}" type="slidenum">
              <a:rPr lang="en-US" altLang="zh-CN" smtClean="0"/>
              <a:pPr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3150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CCB967-30FF-4438-9AB1-49C785513501}" type="slidenum">
              <a:rPr lang="en-US" altLang="zh-CN">
                <a:solidFill>
                  <a:srgbClr val="000000"/>
                </a:solidFill>
              </a:rPr>
              <a:pPr/>
              <a:t>66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0916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0000FF"/>
                </a:solidFill>
              </a:rPr>
              <a:t>变换系数移至反变换亦可。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9BF837-D125-4CAE-AB9E-A620A4722173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972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lena-gray512-8bit.bmp</a:t>
            </a:r>
          </a:p>
          <a:p>
            <a:r>
              <a:rPr lang="en-US" altLang="zh-CN" dirty="0" smtClean="0"/>
              <a:t>lena-gray512-24bit-filter100-frequency.bmp</a:t>
            </a:r>
          </a:p>
          <a:p>
            <a:r>
              <a:rPr lang="en-US" altLang="zh-CN" dirty="0" smtClean="0"/>
              <a:t>F:\00</a:t>
            </a:r>
            <a:r>
              <a:rPr lang="zh-CN" altLang="en-US" dirty="0" smtClean="0"/>
              <a:t>北方工大</a:t>
            </a:r>
            <a:r>
              <a:rPr lang="en-US" altLang="zh-CN" dirty="0" smtClean="0"/>
              <a:t>\95</a:t>
            </a:r>
            <a:r>
              <a:rPr lang="zh-CN" altLang="en-US" dirty="0" smtClean="0"/>
              <a:t>数字图像处理在职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秋</a:t>
            </a:r>
            <a:r>
              <a:rPr lang="en-US" altLang="zh-CN" dirty="0" smtClean="0"/>
              <a:t>\03</a:t>
            </a:r>
            <a:r>
              <a:rPr lang="zh-CN" altLang="en-US" dirty="0" smtClean="0"/>
              <a:t>课堂演示</a:t>
            </a:r>
            <a:r>
              <a:rPr lang="en-US" altLang="zh-CN" dirty="0" smtClean="0"/>
              <a:t>\</a:t>
            </a:r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章图像变换</a:t>
            </a:r>
            <a:r>
              <a:rPr lang="en-US" altLang="zh-CN" dirty="0" smtClean="0"/>
              <a:t>\01Lena&amp;</a:t>
            </a:r>
            <a:r>
              <a:rPr lang="zh-CN" altLang="en-US" dirty="0" smtClean="0"/>
              <a:t>皱纹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登月</a:t>
            </a:r>
            <a:r>
              <a:rPr lang="en-US" altLang="zh-CN" dirty="0" smtClean="0"/>
              <a:t>\</a:t>
            </a:r>
            <a:r>
              <a:rPr lang="zh-CN" altLang="en-US" dirty="0" smtClean="0"/>
              <a:t>图象处理演示软件</a:t>
            </a:r>
            <a:r>
              <a:rPr lang="en-US" altLang="zh-CN" dirty="0" smtClean="0"/>
              <a:t>_</a:t>
            </a:r>
            <a:r>
              <a:rPr lang="zh-CN" altLang="en-US" dirty="0" smtClean="0"/>
              <a:t>注</a:t>
            </a:r>
            <a:r>
              <a:rPr lang="en-US" altLang="zh-CN" dirty="0" smtClean="0"/>
              <a:t>_org1_DFT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ED732-6C66-4150-A3AC-03442B25C417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6191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CCB967-30FF-4438-9AB1-49C785513501}" type="slidenum">
              <a:rPr lang="en-US" altLang="zh-CN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92566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G(x)=f(x)(</a:t>
            </a:r>
            <a:r>
              <a:rPr lang="en-US" altLang="zh-CN" dirty="0" err="1" smtClean="0"/>
              <a:t>cosx</a:t>
            </a:r>
            <a:r>
              <a:rPr lang="en-US" altLang="zh-CN" baseline="0" dirty="0" smtClean="0"/>
              <a:t> – </a:t>
            </a:r>
            <a:r>
              <a:rPr lang="en-US" altLang="zh-CN" baseline="0" dirty="0" err="1" smtClean="0"/>
              <a:t>jsinx</a:t>
            </a:r>
            <a:r>
              <a:rPr lang="en-US" altLang="zh-CN" baseline="0" dirty="0" smtClean="0"/>
              <a:t>)</a:t>
            </a:r>
          </a:p>
          <a:p>
            <a:r>
              <a:rPr lang="en-US" altLang="zh-CN" baseline="0" dirty="0" smtClean="0"/>
              <a:t>G(-x) = f(-x)(</a:t>
            </a:r>
            <a:r>
              <a:rPr lang="en-US" altLang="zh-CN" baseline="0" dirty="0" err="1" smtClean="0"/>
              <a:t>cos</a:t>
            </a:r>
            <a:r>
              <a:rPr lang="en-US" altLang="zh-CN" baseline="0" dirty="0" smtClean="0"/>
              <a:t>(-x) – j sin(-x))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ED732-6C66-4150-A3AC-03442B25C417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2140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ED732-6C66-4150-A3AC-03442B25C417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8369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另一半没有累计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ED732-6C66-4150-A3AC-03442B25C417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116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430F-7584-4FE4-B3B1-4D190D2D949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85918-D5D6-43D8-9D42-2833E2E5E56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2769E-4E1C-4E22-866A-566C9C8F5DE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A495BF-2A81-4B6A-B198-9D5678BED7A8}" type="datetime1">
              <a:rPr lang="zh-CN" altLang="en-US"/>
              <a:pPr>
                <a:defRPr/>
              </a:pPr>
              <a:t>2019-5-26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723900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209FF-2EB7-4022-A81C-4DF26021C5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87C4AE-847E-4D49-A0FB-6A3C5C62B805}" type="datetime1">
              <a:rPr lang="zh-CN" altLang="en-US"/>
              <a:pPr>
                <a:defRPr/>
              </a:pPr>
              <a:t>2019-5-26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23900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28BE75-4D4F-48E3-BBAF-FBC9B1A3D5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2DBC88-7B3D-4119-933A-9DD011777CCD}" type="datetime1">
              <a:rPr lang="zh-CN" altLang="en-US"/>
              <a:pPr>
                <a:defRPr/>
              </a:pPr>
              <a:t>2019-5-26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3900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DF67173-260C-45C5-BE1F-44CA4CD2F2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C69E-4F6E-480A-B189-70F12AC1633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FD515-108B-41FD-8773-FCA64F06BFE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ACD5F-B6FA-4200-BE1D-A4313B99AB4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F2AA-FDC2-4CE1-8F7C-7DA28845277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8C975-FEA7-410B-980F-8FE597D07F3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AB19-84B2-46E2-B3C1-3F0C3097FF1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5FCED-E28F-4BEA-ADB7-EEF5EB704DD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F1F5-48E5-4368-864F-6FBDA3B5061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71D66-8580-41E5-A7F5-88E72B969F4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6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11" Type="http://schemas.openxmlformats.org/officeDocument/2006/relationships/hyperlink" Target="http://www.rayli.com.cn/0P10/2009-07-07/L0P10101003_512194_3.html" TargetMode="External"/><Relationship Id="rId5" Type="http://schemas.openxmlformats.org/officeDocument/2006/relationships/oleObject" Target="../embeddings/oleObject6.bin"/><Relationship Id="rId10" Type="http://schemas.openxmlformats.org/officeDocument/2006/relationships/image" Target="../media/image4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0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jpe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13.w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9.bin"/><Relationship Id="rId9" Type="http://schemas.openxmlformats.org/officeDocument/2006/relationships/hyperlink" Target="http://www.rayli.com.cn/0P10/2009-07-07/L0P10101003_512194_3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22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2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25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2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7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45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oleObject" Target="../embeddings/oleObject47.bin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hyperlink" Target="http://www.rayli.com.cn/0P10/2009-07-07/L0P10101003_512194_3.htm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28.wmf"/><Relationship Id="rId9" Type="http://schemas.openxmlformats.org/officeDocument/2006/relationships/image" Target="../media/image2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55.bin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28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9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59.emf"/><Relationship Id="rId4" Type="http://schemas.openxmlformats.org/officeDocument/2006/relationships/image" Target="../media/image56.emf"/><Relationship Id="rId9" Type="http://schemas.openxmlformats.org/officeDocument/2006/relationships/oleObject" Target="../embeddings/oleObject61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38.wmf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36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4.wmf"/><Relationship Id="rId18" Type="http://schemas.openxmlformats.org/officeDocument/2006/relationships/oleObject" Target="../embeddings/oleObject71.bin"/><Relationship Id="rId26" Type="http://schemas.openxmlformats.org/officeDocument/2006/relationships/image" Target="../media/image70.wmf"/><Relationship Id="rId3" Type="http://schemas.openxmlformats.org/officeDocument/2006/relationships/notesSlide" Target="../notesSlides/notesSlide31.xml"/><Relationship Id="rId21" Type="http://schemas.openxmlformats.org/officeDocument/2006/relationships/image" Target="../media/image68.wmf"/><Relationship Id="rId7" Type="http://schemas.openxmlformats.org/officeDocument/2006/relationships/image" Target="../media/image63.emf"/><Relationship Id="rId12" Type="http://schemas.openxmlformats.org/officeDocument/2006/relationships/oleObject" Target="../embeddings/oleObject68.bin"/><Relationship Id="rId17" Type="http://schemas.openxmlformats.org/officeDocument/2006/relationships/image" Target="../media/image66.wmf"/><Relationship Id="rId25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0.bin"/><Relationship Id="rId20" Type="http://schemas.openxmlformats.org/officeDocument/2006/relationships/oleObject" Target="../embeddings/oleObject72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6.png"/><Relationship Id="rId24" Type="http://schemas.openxmlformats.org/officeDocument/2006/relationships/image" Target="../media/image69.wmf"/><Relationship Id="rId5" Type="http://schemas.openxmlformats.org/officeDocument/2006/relationships/image" Target="../media/image72.png"/><Relationship Id="rId15" Type="http://schemas.openxmlformats.org/officeDocument/2006/relationships/image" Target="../media/image65.wmf"/><Relationship Id="rId23" Type="http://schemas.openxmlformats.org/officeDocument/2006/relationships/oleObject" Target="../embeddings/oleObject74.bin"/><Relationship Id="rId10" Type="http://schemas.openxmlformats.org/officeDocument/2006/relationships/image" Target="../media/image75.png"/><Relationship Id="rId19" Type="http://schemas.openxmlformats.org/officeDocument/2006/relationships/image" Target="../media/image67.wmf"/><Relationship Id="rId4" Type="http://schemas.openxmlformats.org/officeDocument/2006/relationships/image" Target="../media/image71.emf"/><Relationship Id="rId9" Type="http://schemas.openxmlformats.org/officeDocument/2006/relationships/image" Target="../media/image74.png"/><Relationship Id="rId14" Type="http://schemas.openxmlformats.org/officeDocument/2006/relationships/oleObject" Target="../embeddings/oleObject69.bin"/><Relationship Id="rId22" Type="http://schemas.openxmlformats.org/officeDocument/2006/relationships/oleObject" Target="../embeddings/oleObject73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55576" y="1196752"/>
            <a:ext cx="765175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sz="4800" b="1" dirty="0" smtClean="0">
                <a:latin typeface="宋体" pitchFamily="2" charset="-122"/>
              </a:rPr>
              <a:t>第</a:t>
            </a:r>
            <a:r>
              <a:rPr lang="zh-CN" altLang="en-US" sz="4800" b="1" dirty="0" smtClean="0">
                <a:latin typeface="宋体" pitchFamily="2" charset="-122"/>
              </a:rPr>
              <a:t>十一</a:t>
            </a:r>
            <a:r>
              <a:rPr lang="zh-CN" sz="4800" b="1" dirty="0" smtClean="0">
                <a:latin typeface="宋体" pitchFamily="2" charset="-122"/>
              </a:rPr>
              <a:t>章  图像</a:t>
            </a:r>
            <a:r>
              <a:rPr lang="zh-CN" altLang="en-US" sz="4800" b="1" dirty="0" smtClean="0">
                <a:latin typeface="宋体" pitchFamily="2" charset="-122"/>
              </a:rPr>
              <a:t>压缩编码</a:t>
            </a:r>
            <a:endParaRPr lang="zh-CN" sz="4800" b="1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331913" y="3716338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 smtClean="0">
                <a:latin typeface="Calibri" pitchFamily="34" charset="0"/>
              </a:rPr>
              <a:t>北方工业大学计算机学院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3200" dirty="0">
                <a:cs typeface="Times New Roman" pitchFamily="18" charset="0"/>
              </a:rPr>
              <a:t>tong_lijing@163.com</a:t>
            </a:r>
            <a:endParaRPr lang="zh-CN" altLang="en-US" sz="3200" dirty="0"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60974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620713"/>
            <a:ext cx="8915400" cy="6237287"/>
          </a:xfrm>
          <a:noFill/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None/>
            </a:pPr>
            <a:r>
              <a:rPr lang="en-US" altLang="zh-TW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</a:t>
            </a:r>
            <a:r>
              <a:rPr lang="en-US" altLang="zh-TW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Since                               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</a:t>
            </a:r>
            <a:r>
              <a:rPr lang="en-US" altLang="zh-TW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and the fact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TW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then discrete Fourier transform can be redefined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变换定义：</a:t>
            </a:r>
            <a:endParaRPr lang="zh-TW" altLang="en-US" sz="2400" b="1" dirty="0" smtClean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endParaRPr lang="en-US" altLang="zh-TW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chemeClr val="tx1"/>
              </a:buClr>
              <a:buNone/>
            </a:pPr>
            <a:endParaRPr lang="en-US" altLang="zh-TW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endParaRPr lang="en-US" altLang="zh-TW" sz="2400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TW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Frequency (time) domain: the domain (values of u) over which the values of F(u) range; because u determines the frequency of the components of the transform</a:t>
            </a:r>
            <a:r>
              <a:rPr lang="en-US" altLang="zh-TW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.  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频域</a:t>
            </a:r>
            <a:endParaRPr lang="en-US" altLang="zh-TW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TW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Frequency (time) component: each of the M terms of F(u).</a:t>
            </a:r>
          </a:p>
          <a:p>
            <a:pPr lvl="1">
              <a:buClr>
                <a:schemeClr val="tx1"/>
              </a:buClr>
              <a:buNone/>
            </a:pP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频域分量</a:t>
            </a:r>
            <a:endParaRPr lang="zh-TW" altLang="en-US" sz="2400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F(u)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值的范围覆盖的域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的值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称为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频率域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，因为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决定了变换的频率成分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(x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也作用于频率，但它们相加，对每个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值均有贡献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F(u)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项中的每一个被称为变换的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频率分量 </a:t>
            </a:r>
            <a:endParaRPr lang="en-US" altLang="zh-TW" sz="2400" b="1" dirty="0" smtClean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9219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187624" y="620688"/>
          <a:ext cx="23368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38" name="方程式" r:id="rId3" imgW="29261117" imgH="5486717" progId="Equation.3">
                  <p:embed/>
                </p:oleObj>
              </mc:Choice>
              <mc:Fallback>
                <p:oleObj name="方程式" r:id="rId3" imgW="29261117" imgH="5486717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620688"/>
                        <a:ext cx="2336800" cy="438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8" name="Object 3"/>
          <p:cNvGraphicFramePr>
            <a:graphicFrameLocks noChangeAspect="1"/>
          </p:cNvGraphicFramePr>
          <p:nvPr/>
        </p:nvGraphicFramePr>
        <p:xfrm>
          <a:off x="1115616" y="1628800"/>
          <a:ext cx="5832648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39" name="Equation" r:id="rId5" imgW="2616120" imgH="660240" progId="Equation.DSMT4">
                  <p:embed/>
                </p:oleObj>
              </mc:Choice>
              <mc:Fallback>
                <p:oleObj name="Equation" r:id="rId5" imgW="2616120" imgH="660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628800"/>
                        <a:ext cx="5832648" cy="11521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5"/>
          <p:cNvGraphicFramePr>
            <a:graphicFrameLocks noChangeAspect="1"/>
          </p:cNvGraphicFramePr>
          <p:nvPr/>
        </p:nvGraphicFramePr>
        <p:xfrm>
          <a:off x="5508104" y="692696"/>
          <a:ext cx="18176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40" name="方程式" r:id="rId7" imgW="23774717" imgH="4877117" progId="Equation.3">
                  <p:embed/>
                </p:oleObj>
              </mc:Choice>
              <mc:Fallback>
                <p:oleObj name="方程式" r:id="rId7" imgW="23774717" imgH="487711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692696"/>
                        <a:ext cx="1817687" cy="3730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Rectangle 6"/>
          <p:cNvSpPr>
            <a:spLocks noChangeArrowheads="1"/>
          </p:cNvSpPr>
          <p:nvPr/>
        </p:nvSpPr>
        <p:spPr bwMode="auto">
          <a:xfrm>
            <a:off x="0" y="321468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cs typeface="Times New Roman" pitchFamily="18" charset="0"/>
            </a:endParaRPr>
          </a:p>
        </p:txBody>
      </p:sp>
      <p:graphicFrame>
        <p:nvGraphicFramePr>
          <p:cNvPr id="9221" name="Object 7"/>
          <p:cNvGraphicFramePr>
            <a:graphicFrameLocks noChangeAspect="1"/>
          </p:cNvGraphicFramePr>
          <p:nvPr/>
        </p:nvGraphicFramePr>
        <p:xfrm>
          <a:off x="1475656" y="6021388"/>
          <a:ext cx="6264696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41" name="公式" r:id="rId9" imgW="2539800" imgH="431640" progId="Equation.3">
                  <p:embed/>
                </p:oleObj>
              </mc:Choice>
              <mc:Fallback>
                <p:oleObj name="公式" r:id="rId9" imgW="2539800" imgH="431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6021388"/>
                        <a:ext cx="6264696" cy="8366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900113" y="1"/>
            <a:ext cx="777240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noProof="0" dirty="0" smtClean="0">
                <a:cs typeface="Times New Roman" pitchFamily="18" charset="0"/>
              </a:rPr>
              <a:t>一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维离散傅里叶变换</a:t>
            </a:r>
            <a:endParaRPr kumimoji="0" lang="en-US" altLang="zh-CN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imes New Roman" pitchFamily="18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1844824"/>
            <a:ext cx="4607049" cy="4133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</p:spPr>
      </p:pic>
      <p:sp>
        <p:nvSpPr>
          <p:cNvPr id="1024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900113" y="1"/>
            <a:ext cx="7772400" cy="1052736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二维离散傅里叶变换</a:t>
            </a:r>
            <a:endParaRPr lang="en-US" altLang="zh-CN" b="1" dirty="0" smtClean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0" y="1125538"/>
            <a:ext cx="9144000" cy="6192837"/>
          </a:xfrm>
        </p:spPr>
        <p:txBody>
          <a:bodyPr rtlCol="0">
            <a:normAutofit/>
          </a:bodyPr>
          <a:lstStyle/>
          <a:p>
            <a:pPr marL="665163" indent="-379413" fontAlgn="auto">
              <a:spcAft>
                <a:spcPts val="0"/>
              </a:spcAft>
              <a:buFontTx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行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列二维离散图像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f(</a:t>
            </a:r>
            <a:r>
              <a:rPr lang="en-US" altLang="zh-CN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的傅里叶变换对为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</p:txBody>
      </p:sp>
      <p:sp>
        <p:nvSpPr>
          <p:cNvPr id="10248" name="Rectangle 3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10249" name="Rectangle 4"/>
          <p:cNvSpPr>
            <a:spLocks noChangeArrowheads="1"/>
          </p:cNvSpPr>
          <p:nvPr/>
        </p:nvSpPr>
        <p:spPr bwMode="auto">
          <a:xfrm>
            <a:off x="0" y="320516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+mn-ea"/>
              <a:cs typeface="Times New Roman" pitchFamily="18" charset="0"/>
            </a:endParaRPr>
          </a:p>
        </p:txBody>
      </p:sp>
      <p:graphicFrame>
        <p:nvGraphicFramePr>
          <p:cNvPr id="10242" name="Object 6"/>
          <p:cNvGraphicFramePr>
            <a:graphicFrameLocks noChangeAspect="1"/>
          </p:cNvGraphicFramePr>
          <p:nvPr/>
        </p:nvGraphicFramePr>
        <p:xfrm>
          <a:off x="395536" y="1988840"/>
          <a:ext cx="5360987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819" name="方程式" r:id="rId5" imgW="65837117" imgH="15849917" progId="Equation.3">
                  <p:embed/>
                </p:oleObj>
              </mc:Choice>
              <mc:Fallback>
                <p:oleObj name="方程式" r:id="rId5" imgW="65837117" imgH="1584991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988840"/>
                        <a:ext cx="5360987" cy="1293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7"/>
          <p:cNvGraphicFramePr>
            <a:graphicFrameLocks noChangeAspect="1"/>
          </p:cNvGraphicFramePr>
          <p:nvPr/>
        </p:nvGraphicFramePr>
        <p:xfrm>
          <a:off x="395536" y="3573016"/>
          <a:ext cx="540067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820" name="方程式" r:id="rId7" imgW="57302717" imgH="15849917" progId="Equation.3">
                  <p:embed/>
                </p:oleObj>
              </mc:Choice>
              <mc:Fallback>
                <p:oleObj name="方程式" r:id="rId7" imgW="57302717" imgH="1584991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573016"/>
                        <a:ext cx="5400675" cy="1292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8"/>
          <p:cNvGraphicFramePr>
            <a:graphicFrameLocks noChangeAspect="1"/>
          </p:cNvGraphicFramePr>
          <p:nvPr/>
        </p:nvGraphicFramePr>
        <p:xfrm>
          <a:off x="539552" y="5157192"/>
          <a:ext cx="2829620" cy="5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821" name="方程式" r:id="rId9" imgW="29261117" imgH="5486717" progId="Equation.3">
                  <p:embed/>
                </p:oleObj>
              </mc:Choice>
              <mc:Fallback>
                <p:oleObj name="方程式" r:id="rId9" imgW="29261117" imgH="548671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5157192"/>
                        <a:ext cx="2829620" cy="530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0" name="Picture 9" descr="鸡蛋包装盒打造的另类艺术品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35877" y="4340247"/>
            <a:ext cx="2708123" cy="251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356684" y="5661248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ea typeface="+mn-ea"/>
                <a:cs typeface="Times New Roman" pitchFamily="18" charset="0"/>
              </a:rPr>
              <a:t>可以得出</a:t>
            </a:r>
            <a:r>
              <a:rPr lang="zh-CN" altLang="en-US" sz="28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信号在各个频率点上</a:t>
            </a:r>
            <a:r>
              <a:rPr lang="zh-CN" altLang="en-US" sz="2800" dirty="0" smtClean="0">
                <a:ea typeface="+mn-ea"/>
                <a:cs typeface="Times New Roman" pitchFamily="18" charset="0"/>
              </a:rPr>
              <a:t>的强度</a:t>
            </a:r>
            <a:endParaRPr lang="zh-CN" altLang="en-US" sz="2800" dirty="0"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6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3500438"/>
            <a:ext cx="6408738" cy="5257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  <p:sp>
        <p:nvSpPr>
          <p:cNvPr id="42906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900113" y="0"/>
            <a:ext cx="7772400" cy="1470025"/>
          </a:xfrm>
          <a:noFill/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物理意义</a:t>
            </a:r>
            <a:endParaRPr lang="en-US" altLang="zh-CN" b="1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0" y="1196975"/>
            <a:ext cx="9144000" cy="6121400"/>
          </a:xfrm>
          <a:noFill/>
        </p:spPr>
        <p:txBody>
          <a:bodyPr/>
          <a:lstStyle/>
          <a:p>
            <a:pPr marL="665163" indent="-379413" algn="l"/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行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列二维离散图像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f(</a:t>
            </a:r>
            <a:r>
              <a:rPr lang="en-US" altLang="zh-CN" sz="32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的傅里叶变换对为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665163" indent="-379413" algn="l"/>
            <a:endParaRPr lang="en-US" altLang="zh-CN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665163" indent="-379413" algn="l"/>
            <a:endParaRPr lang="en-US" altLang="zh-CN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665163" indent="-379413"/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图像平面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=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波平面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1+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波平面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2+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波平面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3+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。。。</a:t>
            </a:r>
            <a:endParaRPr lang="en-US" altLang="zh-CN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9059" name="Rectangle 3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0" y="320516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>
              <a:ea typeface="+mn-ea"/>
              <a:cs typeface="Times New Roman" pitchFamily="18" charset="0"/>
            </a:endParaRPr>
          </a:p>
        </p:txBody>
      </p:sp>
      <p:graphicFrame>
        <p:nvGraphicFramePr>
          <p:cNvPr id="429062" name="Object 6"/>
          <p:cNvGraphicFramePr>
            <a:graphicFrameLocks noChangeAspect="1"/>
          </p:cNvGraphicFramePr>
          <p:nvPr/>
        </p:nvGraphicFramePr>
        <p:xfrm>
          <a:off x="176215" y="1785926"/>
          <a:ext cx="47529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99" name="公式" r:id="rId4" imgW="2743200" imgH="660240" progId="Equation.3">
                  <p:embed/>
                </p:oleObj>
              </mc:Choice>
              <mc:Fallback>
                <p:oleObj name="公式" r:id="rId4" imgW="2743200" imgH="660240" progId="Equation.3">
                  <p:embed/>
                  <p:pic>
                    <p:nvPicPr>
                      <p:cNvPr id="0" name="Picture 2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5" y="1785926"/>
                        <a:ext cx="4752975" cy="1147763"/>
                      </a:xfrm>
                      <a:prstGeom prst="rect">
                        <a:avLst/>
                      </a:prstGeom>
                      <a:blipFill dpi="0" rotWithShape="0">
                        <a:blip r:embed="rId6"/>
                        <a:srcRect/>
                        <a:tile tx="0" ty="0" sx="100000" sy="100000" flip="none" algn="tl"/>
                      </a:blipFill>
                      <a:ln w="38100" cmpd="dbl">
                        <a:solidFill>
                          <a:srgbClr val="CC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9063" name="Object 7"/>
          <p:cNvGraphicFramePr>
            <a:graphicFrameLocks noChangeAspect="1"/>
          </p:cNvGraphicFramePr>
          <p:nvPr/>
        </p:nvGraphicFramePr>
        <p:xfrm>
          <a:off x="4932363" y="1844675"/>
          <a:ext cx="4211637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500" name="公式" r:id="rId7" imgW="2387520" imgH="660240" progId="Equation.3">
                  <p:embed/>
                </p:oleObj>
              </mc:Choice>
              <mc:Fallback>
                <p:oleObj name="公式" r:id="rId7" imgW="2387520" imgH="660240" progId="Equation.3">
                  <p:embed/>
                  <p:pic>
                    <p:nvPicPr>
                      <p:cNvPr id="0" name="Picture 3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844675"/>
                        <a:ext cx="4211637" cy="1165225"/>
                      </a:xfrm>
                      <a:prstGeom prst="rect">
                        <a:avLst/>
                      </a:prstGeom>
                      <a:blipFill dpi="0" rotWithShape="0">
                        <a:blip r:embed="rId6"/>
                        <a:srcRect/>
                        <a:tile tx="0" ty="0" sx="100000" sy="100000" flip="none" algn="tl"/>
                      </a:blipFill>
                      <a:ln w="38100" cmpd="dbl">
                        <a:solidFill>
                          <a:srgbClr val="CCFF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9064" name="Picture 8" descr="鸡蛋包装盒打造的另类艺术品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0" y="3500438"/>
            <a:ext cx="3241675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29065" name="Object 9"/>
          <p:cNvGraphicFramePr>
            <a:graphicFrameLocks noChangeAspect="1"/>
          </p:cNvGraphicFramePr>
          <p:nvPr/>
        </p:nvGraphicFramePr>
        <p:xfrm>
          <a:off x="251520" y="476672"/>
          <a:ext cx="23431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501" name="公式" r:id="rId11" imgW="1218960" imgH="228600" progId="Equation.3">
                  <p:embed/>
                </p:oleObj>
              </mc:Choice>
              <mc:Fallback>
                <p:oleObj name="公式" r:id="rId11" imgW="1218960" imgH="228600" progId="Equation.3">
                  <p:embed/>
                  <p:pic>
                    <p:nvPicPr>
                      <p:cNvPr id="0" name="Picture 4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76672"/>
                        <a:ext cx="2343150" cy="438150"/>
                      </a:xfrm>
                      <a:prstGeom prst="rect">
                        <a:avLst/>
                      </a:prstGeom>
                      <a:blipFill dpi="0" rotWithShape="0">
                        <a:blip r:embed="rId6"/>
                        <a:srcRect/>
                        <a:tile tx="0" ty="0" sx="100000" sy="100000" flip="none" algn="tl"/>
                      </a:blipFill>
                      <a:ln w="38100" cmpd="dbl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772400" cy="1143000"/>
          </a:xfrm>
        </p:spPr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简单理解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5720" y="1357298"/>
            <a:ext cx="8858280" cy="34667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一维离散傅里叶变换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a,b,c,d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……)--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傅里叶变换公式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(A,B,C,D,…)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(A,B,C,D,…)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反向傅里叶变换公式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a,b,c,d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…)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二维离散傅里叶变换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2701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928662" y="4143380"/>
          <a:ext cx="6258773" cy="1815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37" name="Visio" r:id="rId3" imgW="5129000" imgH="1486727" progId="Visio.Drawing.11">
                  <p:embed/>
                </p:oleObj>
              </mc:Choice>
              <mc:Fallback>
                <p:oleObj name="Visio" r:id="rId3" imgW="5129000" imgH="1486727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4143380"/>
                        <a:ext cx="6258773" cy="1815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14" name="Line 6"/>
          <p:cNvSpPr>
            <a:spLocks noChangeShapeType="1"/>
          </p:cNvSpPr>
          <p:nvPr/>
        </p:nvSpPr>
        <p:spPr bwMode="auto">
          <a:xfrm flipH="1">
            <a:off x="3500430" y="5317738"/>
            <a:ext cx="936104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427015" name="Text Box 7"/>
          <p:cNvSpPr txBox="1">
            <a:spLocks noChangeArrowheads="1"/>
          </p:cNvSpPr>
          <p:nvPr/>
        </p:nvSpPr>
        <p:spPr bwMode="auto">
          <a:xfrm>
            <a:off x="3635896" y="5461754"/>
            <a:ext cx="10075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ea typeface="+mn-ea"/>
                <a:cs typeface="Times New Roman" pitchFamily="18" charset="0"/>
              </a:rPr>
              <a:t>IFT</a:t>
            </a:r>
          </a:p>
        </p:txBody>
      </p:sp>
      <p:sp>
        <p:nvSpPr>
          <p:cNvPr id="427016" name="Text Box 8"/>
          <p:cNvSpPr txBox="1">
            <a:spLocks noChangeArrowheads="1"/>
          </p:cNvSpPr>
          <p:nvPr/>
        </p:nvSpPr>
        <p:spPr bwMode="auto">
          <a:xfrm>
            <a:off x="3707904" y="4237618"/>
            <a:ext cx="721220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ea typeface="+mn-ea"/>
                <a:cs typeface="Times New Roman" pitchFamily="18" charset="0"/>
              </a:rPr>
              <a:t>FT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765175"/>
            <a:ext cx="2952750" cy="2952750"/>
          </a:xfrm>
          <a:prstGeom prst="rect">
            <a:avLst/>
          </a:prstGeom>
          <a:noFill/>
        </p:spPr>
      </p:pic>
      <p:pic>
        <p:nvPicPr>
          <p:cNvPr id="425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765175"/>
            <a:ext cx="2735262" cy="2735263"/>
          </a:xfrm>
          <a:prstGeom prst="rect">
            <a:avLst/>
          </a:prstGeom>
          <a:noFill/>
        </p:spPr>
      </p:pic>
      <p:sp>
        <p:nvSpPr>
          <p:cNvPr id="425988" name="Text Box 4"/>
          <p:cNvSpPr txBox="1">
            <a:spLocks noChangeArrowheads="1"/>
          </p:cNvSpPr>
          <p:nvPr/>
        </p:nvSpPr>
        <p:spPr bwMode="auto">
          <a:xfrm>
            <a:off x="1403648" y="4293096"/>
            <a:ext cx="73453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/>
              <a:t>DFT                                               IDFT</a:t>
            </a:r>
          </a:p>
        </p:txBody>
      </p:sp>
      <p:graphicFrame>
        <p:nvGraphicFramePr>
          <p:cNvPr id="425989" name="Object 5"/>
          <p:cNvGraphicFramePr>
            <a:graphicFrameLocks noChangeAspect="1"/>
          </p:cNvGraphicFramePr>
          <p:nvPr/>
        </p:nvGraphicFramePr>
        <p:xfrm>
          <a:off x="3419475" y="3789363"/>
          <a:ext cx="2592388" cy="25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61" name="Image" r:id="rId5" imgW="6501587" imgH="6501587" progId="Photoshop.Image.10">
                  <p:embed/>
                </p:oleObj>
              </mc:Choice>
              <mc:Fallback>
                <p:oleObj name="Image" r:id="rId5" imgW="6501587" imgH="6501587" progId="Photoshop.Image.10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789363"/>
                        <a:ext cx="2592388" cy="259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曲线连接符 6"/>
          <p:cNvCxnSpPr/>
          <p:nvPr/>
        </p:nvCxnSpPr>
        <p:spPr>
          <a:xfrm>
            <a:off x="1547664" y="3789040"/>
            <a:ext cx="1728192" cy="136815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endCxn id="425987" idx="2"/>
          </p:cNvCxnSpPr>
          <p:nvPr/>
        </p:nvCxnSpPr>
        <p:spPr>
          <a:xfrm rot="5400000" flipH="1" flipV="1">
            <a:off x="5939966" y="3644640"/>
            <a:ext cx="1656754" cy="136835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Text Box 2"/>
          <p:cNvSpPr txBox="1">
            <a:spLocks noChangeArrowheads="1"/>
          </p:cNvSpPr>
          <p:nvPr/>
        </p:nvSpPr>
        <p:spPr bwMode="auto">
          <a:xfrm>
            <a:off x="3132138" y="5157788"/>
            <a:ext cx="43201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200" dirty="0">
                <a:ea typeface="+mn-ea"/>
                <a:cs typeface="Times New Roman" pitchFamily="18" charset="0"/>
              </a:rPr>
              <a:t>频率系数  </a:t>
            </a:r>
            <a:r>
              <a:rPr kumimoji="0" lang="en-US" altLang="zh-CN" sz="3200" dirty="0">
                <a:ea typeface="+mn-ea"/>
                <a:cs typeface="Times New Roman" pitchFamily="18" charset="0"/>
              </a:rPr>
              <a:t>8.35:1</a:t>
            </a:r>
          </a:p>
        </p:txBody>
      </p:sp>
      <p:pic>
        <p:nvPicPr>
          <p:cNvPr id="430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765175"/>
            <a:ext cx="3960813" cy="3960813"/>
          </a:xfrm>
          <a:prstGeom prst="rect">
            <a:avLst/>
          </a:prstGeom>
          <a:noFill/>
        </p:spPr>
      </p:pic>
      <p:pic>
        <p:nvPicPr>
          <p:cNvPr id="430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765175"/>
            <a:ext cx="3960812" cy="39608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33265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频谱范围</a:t>
            </a:r>
          </a:p>
        </p:txBody>
      </p:sp>
      <p:graphicFrame>
        <p:nvGraphicFramePr>
          <p:cNvPr id="43110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4788024" y="1556792"/>
          <a:ext cx="4110608" cy="4110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28" name="Image" r:id="rId4" imgW="6501587" imgH="6501587" progId="Photoshop.Image.10">
                  <p:embed/>
                </p:oleObj>
              </mc:Choice>
              <mc:Fallback>
                <p:oleObj name="Image" r:id="rId4" imgW="6501587" imgH="6501587" progId="Photoshop.Image.10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1556792"/>
                        <a:ext cx="4110608" cy="4110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110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39552" y="1556792"/>
          <a:ext cx="4103688" cy="410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29" name="Image" r:id="rId6" imgW="6501587" imgH="6501587" progId="Photoshop.Image.10">
                  <p:embed/>
                </p:oleObj>
              </mc:Choice>
              <mc:Fallback>
                <p:oleObj name="Image" r:id="rId6" imgW="6501587" imgH="6501587" progId="Photoshop.Image.10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556792"/>
                        <a:ext cx="4103688" cy="410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332656"/>
            <a:ext cx="7943850" cy="77152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本章内容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756171" y="1340768"/>
            <a:ext cx="7488237" cy="4752528"/>
          </a:xfrm>
          <a:ln/>
        </p:spPr>
        <p:txBody>
          <a:bodyPr>
            <a:no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11.0 </a:t>
            </a:r>
            <a:r>
              <a:rPr lang="zh-CN" altLang="en-US" dirty="0" smtClean="0">
                <a:latin typeface="+mn-ea"/>
              </a:rPr>
              <a:t>研究背景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11.1 </a:t>
            </a:r>
            <a:r>
              <a:rPr lang="zh-CN" altLang="en-US" dirty="0" smtClean="0">
                <a:latin typeface="+mn-ea"/>
              </a:rPr>
              <a:t>数据的冗余的概念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11.2 </a:t>
            </a:r>
            <a:r>
              <a:rPr lang="zh-CN" altLang="en-US" dirty="0" smtClean="0">
                <a:latin typeface="+mn-ea"/>
              </a:rPr>
              <a:t>图像的无损压缩编码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11.2.1  </a:t>
            </a:r>
            <a:r>
              <a:rPr lang="zh-CN" altLang="en-US" dirty="0" smtClean="0">
                <a:latin typeface="+mn-ea"/>
              </a:rPr>
              <a:t>行程（</a:t>
            </a:r>
            <a:r>
              <a:rPr lang="en-US" altLang="zh-CN" dirty="0" smtClean="0">
                <a:latin typeface="+mn-ea"/>
              </a:rPr>
              <a:t>RLE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11.2.2  </a:t>
            </a:r>
            <a:r>
              <a:rPr lang="zh-CN" altLang="en-US" dirty="0" smtClean="0">
                <a:latin typeface="+mn-ea"/>
              </a:rPr>
              <a:t>霍夫曼（</a:t>
            </a:r>
            <a:r>
              <a:rPr lang="en-US" altLang="zh-CN" dirty="0" smtClean="0">
                <a:latin typeface="+mn-ea"/>
              </a:rPr>
              <a:t>Huffman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11.2.3  </a:t>
            </a:r>
            <a:r>
              <a:rPr lang="zh-CN" altLang="en-US" dirty="0" smtClean="0">
                <a:latin typeface="+mn-ea"/>
              </a:rPr>
              <a:t>算术编码</a:t>
            </a:r>
            <a:endParaRPr lang="en-US" altLang="zh-CN" dirty="0" smtClean="0">
              <a:latin typeface="+mn-ea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en-US" altLang="zh-CN" sz="3200" dirty="0" smtClean="0">
                <a:latin typeface="+mn-ea"/>
              </a:rPr>
              <a:t>11.3 </a:t>
            </a:r>
            <a:r>
              <a:rPr lang="zh-CN" altLang="en-US" sz="3200" dirty="0" smtClean="0">
                <a:latin typeface="+mn-ea"/>
              </a:rPr>
              <a:t>图像</a:t>
            </a:r>
            <a:r>
              <a:rPr lang="zh-CN" altLang="en-US" sz="3200" dirty="0">
                <a:latin typeface="+mn-ea"/>
              </a:rPr>
              <a:t>的有损压缩编码</a:t>
            </a:r>
          </a:p>
          <a:p>
            <a:pPr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11.4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图像的变换压缩编码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11.7 </a:t>
            </a:r>
            <a:r>
              <a:rPr lang="zh-CN" altLang="en-US" dirty="0" smtClean="0">
                <a:latin typeface="+mn-ea"/>
              </a:rPr>
              <a:t>混合压缩编码</a:t>
            </a:r>
            <a:endParaRPr lang="zh-CN" altLang="en-US" dirty="0">
              <a:latin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76056" y="1700808"/>
            <a:ext cx="4752528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sz="28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44280" y="5157192"/>
            <a:ext cx="3199720" cy="214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傅里叶变换的回顾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(FT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)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离散余弦变换概念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(DCT)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离散余弦变换实例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(DCT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)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ea typeface="+mn-ea"/>
                <a:cs typeface="Times New Roman" pitchFamily="18" charset="0"/>
              </a:rPr>
              <a:t>离散余弦变换编程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(DCT)</a:t>
            </a:r>
            <a:endParaRPr lang="zh-CN" altLang="en-US" sz="2000" dirty="0" smtClean="0"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44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如何</a:t>
            </a:r>
            <a:r>
              <a:rPr lang="zh-CN" altLang="en-US" b="1" dirty="0" smtClean="0">
                <a:latin typeface="+mj-ea"/>
              </a:rPr>
              <a:t>简化计算</a:t>
            </a:r>
            <a:endParaRPr lang="zh-CN" altLang="en-US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计算相对复杂</a:t>
            </a:r>
          </a:p>
          <a:p>
            <a:pPr lvl="1"/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复数计算</a:t>
            </a:r>
          </a:p>
          <a:p>
            <a:pPr lvl="1"/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正弦、余弦计算</a:t>
            </a:r>
          </a:p>
          <a:p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如</a:t>
            </a:r>
            <a:r>
              <a:rPr lang="zh-CN" altLang="en-US" dirty="0" smtClean="0">
                <a:latin typeface="+mj-ea"/>
                <a:ea typeface="+mj-ea"/>
              </a:rPr>
              <a:t>何简化计算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???</a:t>
            </a: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1143000"/>
          </a:xfrm>
          <a:noFill/>
          <a:ln/>
        </p:spPr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zh-CN" altLang="en-US" sz="4900" b="1" dirty="0" smtClean="0">
                <a:solidFill>
                  <a:schemeClr val="tx1"/>
                </a:solidFill>
                <a:latin typeface="+mj-ea"/>
                <a:ea typeface="+mj-ea"/>
              </a:rPr>
              <a:t>一维离散傅里叶变换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/>
            </a:r>
            <a:b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</a:br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363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412875"/>
            <a:ext cx="7772400" cy="4114800"/>
          </a:xfrm>
          <a:noFill/>
          <a:ln/>
        </p:spPr>
        <p:txBody>
          <a:bodyPr>
            <a:normAutofit lnSpcReduction="10000"/>
          </a:bodyPr>
          <a:lstStyle/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buFontTx/>
              <a:buNone/>
            </a:pP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	</a:t>
            </a:r>
          </a:p>
        </p:txBody>
      </p:sp>
      <p:graphicFrame>
        <p:nvGraphicFramePr>
          <p:cNvPr id="453636" name="Object 4"/>
          <p:cNvGraphicFramePr>
            <a:graphicFrameLocks noChangeAspect="1"/>
          </p:cNvGraphicFramePr>
          <p:nvPr/>
        </p:nvGraphicFramePr>
        <p:xfrm>
          <a:off x="467544" y="2780928"/>
          <a:ext cx="7901688" cy="1709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8" name="Equation" r:id="rId3" imgW="3060360" imgH="660240" progId="Equation.DSMT4">
                  <p:embed/>
                </p:oleObj>
              </mc:Choice>
              <mc:Fallback>
                <p:oleObj name="Equation" r:id="rId3" imgW="3060360" imgH="6602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780928"/>
                        <a:ext cx="7901688" cy="17091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36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148159"/>
              </p:ext>
            </p:extLst>
          </p:nvPr>
        </p:nvGraphicFramePr>
        <p:xfrm>
          <a:off x="323529" y="4509121"/>
          <a:ext cx="6912767" cy="1125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9" name="公式" r:id="rId5" imgW="2971800" imgH="431640" progId="Equation.3">
                  <p:embed/>
                </p:oleObj>
              </mc:Choice>
              <mc:Fallback>
                <p:oleObj name="公式" r:id="rId5" imgW="29718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9" y="4509121"/>
                        <a:ext cx="6912767" cy="11253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23528" y="5949280"/>
            <a:ext cx="326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latin typeface="+mj-ea"/>
              </a:rPr>
              <a:t>如何简化计算</a:t>
            </a:r>
            <a:r>
              <a:rPr lang="en-US" altLang="zh-CN" sz="3200" dirty="0" smtClean="0">
                <a:latin typeface="+mj-ea"/>
              </a:rPr>
              <a:t>???</a:t>
            </a:r>
            <a:endParaRPr lang="zh-CN" altLang="en-US" sz="3200" dirty="0" smtClean="0">
              <a:latin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88032" y="1196752"/>
            <a:ext cx="95405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5163" indent="-379413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3200" dirty="0" smtClean="0"/>
              <a:t>设</a:t>
            </a:r>
            <a:r>
              <a:rPr lang="en-US" altLang="zh-CN" sz="3200" b="1" i="1" dirty="0" smtClean="0">
                <a:solidFill>
                  <a:srgbClr val="0000FF"/>
                </a:solidFill>
              </a:rPr>
              <a:t>f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(</a:t>
            </a:r>
            <a:r>
              <a:rPr lang="en-US" altLang="zh-CN" sz="3200" b="1" i="1" dirty="0" smtClean="0">
                <a:solidFill>
                  <a:srgbClr val="0000FF"/>
                </a:solidFill>
              </a:rPr>
              <a:t>x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)</a:t>
            </a:r>
            <a:r>
              <a:rPr lang="zh-CN" altLang="en-US" sz="3200" dirty="0" smtClean="0"/>
              <a:t>用</a:t>
            </a:r>
            <a:r>
              <a:rPr lang="en-US" altLang="zh-CN" sz="3200" dirty="0" smtClean="0"/>
              <a:t>N</a:t>
            </a:r>
            <a:r>
              <a:rPr lang="zh-CN" altLang="en-US" sz="3200" dirty="0" smtClean="0"/>
              <a:t>个互相间隔</a:t>
            </a:r>
            <a:r>
              <a:rPr lang="en-US" altLang="zh-CN" sz="3200" dirty="0" err="1" smtClean="0"/>
              <a:t>Δ</a:t>
            </a:r>
            <a:r>
              <a:rPr lang="en-US" altLang="zh-CN" sz="3200" i="1" dirty="0" err="1" smtClean="0"/>
              <a:t>x</a:t>
            </a:r>
            <a:r>
              <a:rPr lang="zh-CN" altLang="en-US" sz="3200" dirty="0" smtClean="0"/>
              <a:t>单位的采样来离散化为一个序列，即</a:t>
            </a:r>
            <a:r>
              <a:rPr lang="en-US" altLang="zh-CN" sz="3200" dirty="0" smtClean="0"/>
              <a:t>: 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{</a:t>
            </a:r>
            <a:r>
              <a:rPr lang="en-US" altLang="zh-CN" sz="3200" b="1" i="1" dirty="0" smtClean="0">
                <a:solidFill>
                  <a:srgbClr val="0000FF"/>
                </a:solidFill>
              </a:rPr>
              <a:t>f(x</a:t>
            </a:r>
            <a:r>
              <a:rPr lang="en-US" altLang="zh-CN" sz="3200" b="1" i="1" baseline="-25000" dirty="0" smtClean="0">
                <a:solidFill>
                  <a:srgbClr val="0000FF"/>
                </a:solidFill>
              </a:rPr>
              <a:t>0</a:t>
            </a:r>
            <a:r>
              <a:rPr lang="en-US" altLang="zh-CN" sz="3200" b="1" i="1" dirty="0" smtClean="0">
                <a:solidFill>
                  <a:srgbClr val="0000FF"/>
                </a:solidFill>
              </a:rPr>
              <a:t>), f(x</a:t>
            </a:r>
            <a:r>
              <a:rPr lang="en-US" altLang="zh-CN" sz="3200" b="1" i="1" baseline="-25000" dirty="0" smtClean="0">
                <a:solidFill>
                  <a:srgbClr val="0000FF"/>
                </a:solidFill>
              </a:rPr>
              <a:t>0</a:t>
            </a:r>
            <a:r>
              <a:rPr lang="en-US" altLang="zh-CN" sz="3200" b="1" i="1" dirty="0" smtClean="0">
                <a:solidFill>
                  <a:srgbClr val="0000FF"/>
                </a:solidFill>
              </a:rPr>
              <a:t>+△x), … , f(x</a:t>
            </a:r>
            <a:r>
              <a:rPr lang="en-US" altLang="zh-CN" sz="3200" b="1" i="1" baseline="-25000" dirty="0" smtClean="0">
                <a:solidFill>
                  <a:srgbClr val="0000FF"/>
                </a:solidFill>
              </a:rPr>
              <a:t>0</a:t>
            </a:r>
            <a:r>
              <a:rPr lang="en-US" altLang="zh-CN" sz="3200" b="1" i="1" dirty="0" smtClean="0">
                <a:solidFill>
                  <a:srgbClr val="0000FF"/>
                </a:solidFill>
              </a:rPr>
              <a:t>+[M-1]△x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)}           </a:t>
            </a:r>
            <a:r>
              <a:rPr lang="zh-CN" altLang="en-US" sz="3200" dirty="0" smtClean="0">
                <a:latin typeface="+mn-ea"/>
              </a:rPr>
              <a:t>则采样函数的离散傅里叶变换对为</a:t>
            </a:r>
            <a:r>
              <a:rPr lang="en-US" altLang="zh-CN" sz="3200" dirty="0" smtClean="0">
                <a:latin typeface="+mn-ea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332656"/>
            <a:ext cx="7943850" cy="77152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本章内容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756171" y="1340768"/>
            <a:ext cx="7488237" cy="4752528"/>
          </a:xfrm>
          <a:ln/>
        </p:spPr>
        <p:txBody>
          <a:bodyPr>
            <a:no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11.0 </a:t>
            </a:r>
            <a:r>
              <a:rPr lang="zh-CN" altLang="en-US" dirty="0" smtClean="0">
                <a:latin typeface="+mn-ea"/>
              </a:rPr>
              <a:t>研究背景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11.1 </a:t>
            </a:r>
            <a:r>
              <a:rPr lang="zh-CN" altLang="en-US" dirty="0" smtClean="0">
                <a:latin typeface="+mn-ea"/>
              </a:rPr>
              <a:t>数据的冗余的概念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11.2 </a:t>
            </a:r>
            <a:r>
              <a:rPr lang="zh-CN" altLang="en-US" dirty="0" smtClean="0">
                <a:latin typeface="+mn-ea"/>
              </a:rPr>
              <a:t>图像的无损压缩编码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11.2.1  </a:t>
            </a:r>
            <a:r>
              <a:rPr lang="zh-CN" altLang="en-US" dirty="0" smtClean="0">
                <a:latin typeface="+mn-ea"/>
              </a:rPr>
              <a:t>行程（</a:t>
            </a:r>
            <a:r>
              <a:rPr lang="en-US" altLang="zh-CN" dirty="0" smtClean="0">
                <a:latin typeface="+mn-ea"/>
              </a:rPr>
              <a:t>RLE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11.2.2  </a:t>
            </a:r>
            <a:r>
              <a:rPr lang="zh-CN" altLang="en-US" dirty="0" smtClean="0">
                <a:latin typeface="+mn-ea"/>
              </a:rPr>
              <a:t>霍夫曼（</a:t>
            </a:r>
            <a:r>
              <a:rPr lang="en-US" altLang="zh-CN" dirty="0" smtClean="0">
                <a:latin typeface="+mn-ea"/>
              </a:rPr>
              <a:t>Huffman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11.2.3  </a:t>
            </a:r>
            <a:r>
              <a:rPr lang="zh-CN" altLang="en-US" dirty="0" smtClean="0">
                <a:latin typeface="+mn-ea"/>
              </a:rPr>
              <a:t>算术编码</a:t>
            </a:r>
            <a:endParaRPr lang="en-US" altLang="zh-CN" dirty="0" smtClean="0">
              <a:latin typeface="+mn-ea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en-US" altLang="zh-CN" sz="3200" b="1" dirty="0">
                <a:solidFill>
                  <a:srgbClr val="0000FF"/>
                </a:solidFill>
                <a:latin typeface="+mn-ea"/>
              </a:rPr>
              <a:t>11.3 </a:t>
            </a:r>
            <a:r>
              <a:rPr lang="zh-CN" altLang="en-US" sz="3200" b="1" dirty="0">
                <a:solidFill>
                  <a:srgbClr val="0000FF"/>
                </a:solidFill>
                <a:latin typeface="+mn-ea"/>
              </a:rPr>
              <a:t>图像的有损压缩编码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>
                <a:latin typeface="+mn-ea"/>
              </a:rPr>
              <a:t>11.4 </a:t>
            </a:r>
            <a:r>
              <a:rPr lang="zh-CN" altLang="en-US" dirty="0">
                <a:latin typeface="+mn-ea"/>
              </a:rPr>
              <a:t>图像的变换压缩编码</a:t>
            </a:r>
            <a:endParaRPr lang="en-US" altLang="zh-CN" dirty="0">
              <a:latin typeface="+mn-ea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11.7 </a:t>
            </a:r>
            <a:r>
              <a:rPr lang="zh-CN" altLang="en-US" dirty="0" smtClean="0">
                <a:latin typeface="+mn-ea"/>
              </a:rPr>
              <a:t>混合压缩编码</a:t>
            </a:r>
            <a:endParaRPr lang="zh-CN" altLang="en-US" dirty="0">
              <a:latin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76056" y="1700808"/>
            <a:ext cx="4752528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44280" y="5157192"/>
            <a:ext cx="3199720" cy="214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傅里叶变换的回顾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(FT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)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ea typeface="+mn-ea"/>
                <a:cs typeface="Times New Roman" pitchFamily="18" charset="0"/>
              </a:rPr>
              <a:t>离散余弦变换概念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(DCT)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离散余弦变换实例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(DCT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)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ea typeface="+mn-ea"/>
                <a:cs typeface="Times New Roman" pitchFamily="18" charset="0"/>
              </a:rPr>
              <a:t>离散余弦变换编程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(DCT)</a:t>
            </a:r>
            <a:endParaRPr lang="zh-CN" altLang="en-US" sz="2000" dirty="0" smtClean="0"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1143000"/>
          </a:xfrm>
          <a:noFill/>
          <a:ln/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zh-CN" altLang="en-US" sz="44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一维离散傅里叶变换</a:t>
            </a:r>
            <a:endParaRPr lang="zh-CN" altLang="en-US" sz="4400" b="0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5363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412875"/>
            <a:ext cx="7772400" cy="4114800"/>
          </a:xfrm>
          <a:noFill/>
          <a:ln/>
        </p:spPr>
        <p:txBody>
          <a:bodyPr>
            <a:normAutofit lnSpcReduction="10000"/>
          </a:bodyPr>
          <a:lstStyle/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None/>
            </a:pP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graphicFrame>
        <p:nvGraphicFramePr>
          <p:cNvPr id="453636" name="Object 4"/>
          <p:cNvGraphicFramePr>
            <a:graphicFrameLocks noChangeAspect="1"/>
          </p:cNvGraphicFramePr>
          <p:nvPr/>
        </p:nvGraphicFramePr>
        <p:xfrm>
          <a:off x="467544" y="1700808"/>
          <a:ext cx="7901688" cy="1709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20" name="Equation" r:id="rId4" imgW="3060360" imgH="660240" progId="Equation.DSMT4">
                  <p:embed/>
                </p:oleObj>
              </mc:Choice>
              <mc:Fallback>
                <p:oleObj name="Equation" r:id="rId4" imgW="3060360" imgH="6602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700808"/>
                        <a:ext cx="7901688" cy="17091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3637" name="Object 5"/>
          <p:cNvGraphicFramePr>
            <a:graphicFrameLocks noChangeAspect="1"/>
          </p:cNvGraphicFramePr>
          <p:nvPr/>
        </p:nvGraphicFramePr>
        <p:xfrm>
          <a:off x="467544" y="3717032"/>
          <a:ext cx="8404601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21" name="公式" r:id="rId6" imgW="2971800" imgH="431640" progId="Equation.3">
                  <p:embed/>
                </p:oleObj>
              </mc:Choice>
              <mc:Fallback>
                <p:oleObj name="公式" r:id="rId6" imgW="29718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717032"/>
                        <a:ext cx="8404601" cy="11521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11560" y="5445224"/>
            <a:ext cx="7344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ea typeface="+mn-ea"/>
                <a:cs typeface="Times New Roman" pitchFamily="18" charset="0"/>
              </a:rPr>
              <a:t>如果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f(x)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或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f(</a:t>
            </a:r>
            <a:r>
              <a:rPr lang="en-US" altLang="zh-CN" sz="3200" i="1" dirty="0" err="1" smtClean="0">
                <a:ea typeface="+mn-ea"/>
                <a:cs typeface="Times New Roman" pitchFamily="18" charset="0"/>
              </a:rPr>
              <a:t>x,y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)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为</a:t>
            </a:r>
            <a:r>
              <a:rPr lang="zh-CN" altLang="en-US" sz="32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偶函数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时，</a:t>
            </a:r>
            <a:r>
              <a:rPr lang="en-US" altLang="zh-CN" sz="3200" dirty="0" smtClean="0">
                <a:ea typeface="+mn-ea"/>
                <a:cs typeface="Times New Roman" pitchFamily="18" charset="0"/>
              </a:rPr>
              <a:t>……?</a:t>
            </a:r>
            <a:endParaRPr lang="zh-CN" altLang="en-US" sz="3200" dirty="0"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42860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一维离散傅里叶变换</a:t>
            </a:r>
          </a:p>
        </p:txBody>
      </p:sp>
      <p:sp>
        <p:nvSpPr>
          <p:cNvPr id="441347" name="Rectangle 3"/>
          <p:cNvSpPr>
            <a:spLocks noGrp="1" noChangeArrowheads="1"/>
          </p:cNvSpPr>
          <p:nvPr>
            <p:ph idx="1"/>
          </p:nvPr>
        </p:nvSpPr>
        <p:spPr>
          <a:xfrm>
            <a:off x="0" y="4437112"/>
            <a:ext cx="8604448" cy="1152128"/>
          </a:xfrm>
          <a:noFill/>
          <a:ln/>
        </p:spPr>
        <p:txBody>
          <a:bodyPr>
            <a:normAutofit lnSpcReduction="10000"/>
          </a:bodyPr>
          <a:lstStyle/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思想：当</a:t>
            </a:r>
            <a:r>
              <a:rPr lang="en-US" altLang="zh-CN" sz="3200" b="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f(x)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3200" b="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f(</a:t>
            </a:r>
            <a:r>
              <a:rPr lang="en-US" altLang="zh-CN" sz="3200" b="0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altLang="zh-CN" sz="3200" b="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为偶函数时，傅立叶变换只需要进行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实变换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467544" y="5517232"/>
            <a:ext cx="82478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3200" dirty="0" smtClean="0">
                <a:ea typeface="+mn-ea"/>
                <a:cs typeface="Times New Roman" pitchFamily="18" charset="0"/>
              </a:rPr>
              <a:t>原因：因为对称，拓展后虚部</a:t>
            </a:r>
            <a:r>
              <a:rPr lang="en-US" altLang="zh-CN" sz="3200" dirty="0" smtClean="0">
                <a:ea typeface="+mn-ea"/>
                <a:cs typeface="Times New Roman" pitchFamily="18" charset="0"/>
              </a:rPr>
              <a:t>sin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的</a:t>
            </a:r>
            <a:r>
              <a:rPr lang="zh-CN" altLang="en-US" sz="32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积分为</a:t>
            </a:r>
            <a:r>
              <a:rPr lang="en-US" altLang="zh-CN" sz="32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0</a:t>
            </a:r>
            <a:r>
              <a:rPr lang="en-US" altLang="zh-CN" sz="3200" dirty="0" smtClean="0">
                <a:ea typeface="+mn-ea"/>
                <a:cs typeface="Times New Roman" pitchFamily="18" charset="0"/>
              </a:rPr>
              <a:t>.</a:t>
            </a:r>
            <a:endParaRPr lang="en-US" altLang="zh-CN" sz="3200" dirty="0">
              <a:ea typeface="+mn-ea"/>
              <a:cs typeface="Times New Roman" pitchFamily="18" charset="0"/>
            </a:endParaRPr>
          </a:p>
        </p:txBody>
      </p:sp>
      <p:graphicFrame>
        <p:nvGraphicFramePr>
          <p:cNvPr id="452611" name="Object 3"/>
          <p:cNvGraphicFramePr>
            <a:graphicFrameLocks noChangeAspect="1"/>
          </p:cNvGraphicFramePr>
          <p:nvPr/>
        </p:nvGraphicFramePr>
        <p:xfrm>
          <a:off x="467544" y="1268760"/>
          <a:ext cx="7900987" cy="170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97" name="Equation" r:id="rId3" imgW="3060360" imgH="660240" progId="Equation.DSMT4">
                  <p:embed/>
                </p:oleObj>
              </mc:Choice>
              <mc:Fallback>
                <p:oleObj name="Equation" r:id="rId3" imgW="3060360" imgH="6602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268760"/>
                        <a:ext cx="7900987" cy="170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612" name="Object 4"/>
          <p:cNvGraphicFramePr>
            <a:graphicFrameLocks noChangeAspect="1"/>
          </p:cNvGraphicFramePr>
          <p:nvPr/>
        </p:nvGraphicFramePr>
        <p:xfrm>
          <a:off x="395536" y="2996952"/>
          <a:ext cx="84042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98" name="公式" r:id="rId5" imgW="2971800" imgH="431640" progId="Equation.3">
                  <p:embed/>
                </p:oleObj>
              </mc:Choice>
              <mc:Fallback>
                <p:oleObj name="公式" r:id="rId5" imgW="297180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996952"/>
                        <a:ext cx="8404225" cy="1152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42860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一维离散傅里叶变换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4221088"/>
            <a:ext cx="8892480" cy="1673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zh-CN" altLang="en-US" sz="3200" dirty="0" smtClean="0">
                <a:ea typeface="+mn-ea"/>
                <a:cs typeface="Times New Roman" pitchFamily="18" charset="0"/>
              </a:rPr>
              <a:t>思想：当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f(x)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或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f(</a:t>
            </a:r>
            <a:r>
              <a:rPr lang="en-US" altLang="zh-CN" sz="3200" i="1" dirty="0" err="1" smtClean="0">
                <a:ea typeface="+mn-ea"/>
                <a:cs typeface="Times New Roman" pitchFamily="18" charset="0"/>
              </a:rPr>
              <a:t>x,y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)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为偶函数时，傅立叶变换只需要进行实变换。</a:t>
            </a:r>
            <a:r>
              <a:rPr lang="zh-CN" altLang="en-US" sz="32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如果</a:t>
            </a:r>
            <a:r>
              <a:rPr lang="en-US" altLang="zh-CN" sz="3200" i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f(x)</a:t>
            </a:r>
            <a:r>
              <a:rPr lang="zh-CN" altLang="en-US" sz="32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为一个任意函数</a:t>
            </a:r>
            <a:r>
              <a:rPr lang="en-US" altLang="zh-CN" sz="32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……?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94519" y="1268760"/>
            <a:ext cx="8404225" cy="2881312"/>
            <a:chOff x="394519" y="1268760"/>
            <a:chExt cx="8404225" cy="2881312"/>
          </a:xfrm>
        </p:grpSpPr>
        <p:graphicFrame>
          <p:nvGraphicFramePr>
            <p:cNvPr id="53145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3046936"/>
                </p:ext>
              </p:extLst>
            </p:nvPr>
          </p:nvGraphicFramePr>
          <p:xfrm>
            <a:off x="467544" y="1268760"/>
            <a:ext cx="7900987" cy="170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545" name="Equation" r:id="rId3" imgW="3060360" imgH="660240" progId="Equation.DSMT4">
                    <p:embed/>
                  </p:oleObj>
                </mc:Choice>
                <mc:Fallback>
                  <p:oleObj name="Equation" r:id="rId3" imgW="3060360" imgH="660240" progId="Equation.DSMT4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44" y="1268760"/>
                          <a:ext cx="7900987" cy="1709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146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5037511"/>
                </p:ext>
              </p:extLst>
            </p:nvPr>
          </p:nvGraphicFramePr>
          <p:xfrm>
            <a:off x="394519" y="2997547"/>
            <a:ext cx="8404225" cy="1152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546" name="公式" r:id="rId5" imgW="2971800" imgH="431640" progId="Equation.3">
                    <p:embed/>
                  </p:oleObj>
                </mc:Choice>
                <mc:Fallback>
                  <p:oleObj name="公式" r:id="rId5" imgW="2971800" imgH="4316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519" y="2997547"/>
                          <a:ext cx="8404225" cy="1152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0"/>
            <a:ext cx="7772400" cy="1052736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一维离散余弦变换</a:t>
            </a:r>
          </a:p>
        </p:txBody>
      </p:sp>
      <p:graphicFrame>
        <p:nvGraphicFramePr>
          <p:cNvPr id="441348" name="Object 4"/>
          <p:cNvGraphicFramePr>
            <a:graphicFrameLocks noChangeAspect="1"/>
          </p:cNvGraphicFramePr>
          <p:nvPr/>
        </p:nvGraphicFramePr>
        <p:xfrm>
          <a:off x="251520" y="2204864"/>
          <a:ext cx="8747894" cy="3055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9" name="Equation" r:id="rId4" imgW="9397800" imgH="2933640" progId="Equation.DSMT4">
                  <p:embed/>
                </p:oleObj>
              </mc:Choice>
              <mc:Fallback>
                <p:oleObj name="Equation" r:id="rId4" imgW="9397800" imgH="2933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204864"/>
                        <a:ext cx="8747894" cy="3055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1349" name="Text Box 5"/>
          <p:cNvSpPr txBox="1">
            <a:spLocks noChangeArrowheads="1"/>
          </p:cNvSpPr>
          <p:nvPr/>
        </p:nvSpPr>
        <p:spPr bwMode="auto">
          <a:xfrm>
            <a:off x="7016314" y="5034519"/>
            <a:ext cx="262778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 dirty="0" smtClean="0">
                <a:ea typeface="+mn-ea"/>
                <a:cs typeface="Times New Roman" pitchFamily="18" charset="0"/>
              </a:rPr>
              <a:t>2N ??? </a:t>
            </a:r>
          </a:p>
          <a:p>
            <a:pPr>
              <a:spcBef>
                <a:spcPct val="50000"/>
              </a:spcBef>
            </a:pPr>
            <a:r>
              <a:rPr kumimoji="0" lang="en-US" altLang="zh-CN" sz="3200" dirty="0" smtClean="0">
                <a:ea typeface="+mn-ea"/>
                <a:cs typeface="Times New Roman" pitchFamily="18" charset="0"/>
              </a:rPr>
              <a:t>X+1/2 ???</a:t>
            </a:r>
            <a:endParaRPr kumimoji="0" lang="zh-CN" altLang="en-US" sz="3200" dirty="0">
              <a:ea typeface="+mn-ea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2908" y="1052736"/>
            <a:ext cx="9144000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10000"/>
              </a:lnSpc>
            </a:pPr>
            <a:r>
              <a:rPr lang="zh-CN" altLang="en-US" sz="3200" dirty="0" smtClean="0">
                <a:ea typeface="+mn-ea"/>
                <a:cs typeface="Times New Roman" pitchFamily="18" charset="0"/>
              </a:rPr>
              <a:t>思想：当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f(x)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或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f(</a:t>
            </a:r>
            <a:r>
              <a:rPr lang="en-US" altLang="zh-CN" sz="3200" i="1" dirty="0" err="1" smtClean="0">
                <a:ea typeface="+mn-ea"/>
                <a:cs typeface="Times New Roman" pitchFamily="18" charset="0"/>
              </a:rPr>
              <a:t>x,y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)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为偶函数时，傅立叶变换只需要进行实变换。如果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f(x)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为一个任意函数</a:t>
            </a:r>
            <a:r>
              <a:rPr lang="en-US" altLang="zh-CN" sz="3200" dirty="0" smtClean="0">
                <a:ea typeface="+mn-ea"/>
                <a:cs typeface="Times New Roman" pitchFamily="18" charset="0"/>
              </a:rPr>
              <a:t>……?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419872" y="3140968"/>
            <a:ext cx="2520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714480" y="3929066"/>
            <a:ext cx="3649608" cy="39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16200000" flipV="1">
            <a:off x="5286380" y="3643314"/>
            <a:ext cx="1714512" cy="17145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10800000">
            <a:off x="4572000" y="3786190"/>
            <a:ext cx="2428892" cy="2286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214942" y="2641594"/>
            <a:ext cx="2214578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96" y="4775129"/>
            <a:ext cx="5236628" cy="17974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0"/>
            <a:ext cx="7772400" cy="1052736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一维离散余弦变换</a:t>
            </a:r>
          </a:p>
        </p:txBody>
      </p:sp>
      <p:graphicFrame>
        <p:nvGraphicFramePr>
          <p:cNvPr id="441348" name="Object 4"/>
          <p:cNvGraphicFramePr>
            <a:graphicFrameLocks noChangeAspect="1"/>
          </p:cNvGraphicFramePr>
          <p:nvPr/>
        </p:nvGraphicFramePr>
        <p:xfrm>
          <a:off x="253262" y="3802148"/>
          <a:ext cx="8747894" cy="3055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03" name="Equation" r:id="rId3" imgW="9397800" imgH="2933640" progId="Equation.DSMT4">
                  <p:embed/>
                </p:oleObj>
              </mc:Choice>
              <mc:Fallback>
                <p:oleObj name="Equation" r:id="rId3" imgW="9397800" imgH="2933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62" y="3802148"/>
                        <a:ext cx="8747894" cy="3055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1349" name="Text Box 5"/>
          <p:cNvSpPr txBox="1">
            <a:spLocks noChangeArrowheads="1"/>
          </p:cNvSpPr>
          <p:nvPr/>
        </p:nvSpPr>
        <p:spPr bwMode="auto">
          <a:xfrm>
            <a:off x="5939044" y="4725144"/>
            <a:ext cx="334786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400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2N      :   2N </a:t>
            </a:r>
            <a:r>
              <a:rPr lang="zh-CN" altLang="en-US" sz="24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个点</a:t>
            </a:r>
            <a:endParaRPr kumimoji="0" lang="en-US" altLang="zh-CN" sz="2400" b="1" dirty="0" smtClean="0">
              <a:solidFill>
                <a:srgbClr val="0000FF"/>
              </a:solidFill>
              <a:ea typeface="+mn-ea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0" lang="en-US" altLang="zh-CN" sz="2400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X+1/2 </a:t>
            </a:r>
            <a:r>
              <a:rPr lang="en-US" altLang="zh-CN" sz="2400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:</a:t>
            </a:r>
            <a:r>
              <a:rPr lang="zh-CN" altLang="en-US" sz="24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以</a:t>
            </a:r>
            <a:r>
              <a:rPr lang="en-US" altLang="zh-CN" sz="2400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-1/2</a:t>
            </a:r>
            <a:r>
              <a:rPr lang="zh-CN" altLang="en-US" sz="24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为新原点</a:t>
            </a:r>
            <a:endParaRPr kumimoji="0" lang="zh-CN" altLang="en-US" sz="3200" b="1" dirty="0">
              <a:solidFill>
                <a:srgbClr val="0000FF"/>
              </a:solidFill>
              <a:ea typeface="+mn-ea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468560" y="2492896"/>
            <a:ext cx="9398278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zh-CN" altLang="en-US" sz="3200" dirty="0" smtClean="0">
                <a:ea typeface="+mn-ea"/>
                <a:cs typeface="Times New Roman" pitchFamily="18" charset="0"/>
              </a:rPr>
              <a:t>思想：当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f(x)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或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f(</a:t>
            </a:r>
            <a:r>
              <a:rPr lang="en-US" altLang="zh-CN" sz="3200" i="1" dirty="0" err="1" smtClean="0">
                <a:ea typeface="+mn-ea"/>
                <a:cs typeface="Times New Roman" pitchFamily="18" charset="0"/>
              </a:rPr>
              <a:t>x,y</a:t>
            </a:r>
            <a:r>
              <a:rPr lang="en-US" altLang="zh-CN" sz="3200" i="1" dirty="0" smtClean="0">
                <a:ea typeface="+mn-ea"/>
                <a:cs typeface="Times New Roman" pitchFamily="18" charset="0"/>
              </a:rPr>
              <a:t>)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为偶函数时，傅立叶变换只需要进行实变换。如果</a:t>
            </a:r>
            <a:r>
              <a:rPr lang="en-US" altLang="zh-CN" sz="3200" dirty="0" smtClean="0">
                <a:ea typeface="+mn-ea"/>
                <a:cs typeface="Times New Roman" pitchFamily="18" charset="0"/>
              </a:rPr>
              <a:t>f(x)</a:t>
            </a:r>
            <a:r>
              <a:rPr lang="zh-CN" altLang="en-US" sz="3200" dirty="0" smtClean="0">
                <a:ea typeface="+mn-ea"/>
                <a:cs typeface="Times New Roman" pitchFamily="18" charset="0"/>
              </a:rPr>
              <a:t>为一个任意函数</a:t>
            </a:r>
            <a:r>
              <a:rPr lang="en-US" altLang="zh-CN" sz="3200" dirty="0" smtClean="0">
                <a:ea typeface="+mn-ea"/>
                <a:cs typeface="Times New Roman" pitchFamily="18" charset="0"/>
              </a:rPr>
              <a:t>……?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388" y="839434"/>
            <a:ext cx="5236628" cy="17974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-162272"/>
            <a:ext cx="8229600" cy="1143000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一维离散余弦变换</a:t>
            </a:r>
          </a:p>
        </p:txBody>
      </p:sp>
      <p:graphicFrame>
        <p:nvGraphicFramePr>
          <p:cNvPr id="25600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95536" y="2060848"/>
          <a:ext cx="8280920" cy="4021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54" name="Equation" r:id="rId4" imgW="6819840" imgH="5435280" progId="Equation.DSMT4">
                  <p:embed/>
                </p:oleObj>
              </mc:Choice>
              <mc:Fallback>
                <p:oleObj name="Equation" r:id="rId4" imgW="6819840" imgH="54352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060848"/>
                        <a:ext cx="8280920" cy="40216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04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56005" name="Object 5"/>
          <p:cNvGraphicFramePr>
            <a:graphicFrameLocks noChangeAspect="1"/>
          </p:cNvGraphicFramePr>
          <p:nvPr/>
        </p:nvGraphicFramePr>
        <p:xfrm>
          <a:off x="395536" y="5949280"/>
          <a:ext cx="756126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55" name="公式" r:id="rId6" imgW="2362200" imgH="431800" progId="Equation.3">
                  <p:embed/>
                </p:oleObj>
              </mc:Choice>
              <mc:Fallback>
                <p:oleObj name="公式" r:id="rId6" imgW="2362200" imgH="431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949280"/>
                        <a:ext cx="7561262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5684" name="Object 4"/>
          <p:cNvGraphicFramePr>
            <a:graphicFrameLocks noChangeAspect="1"/>
          </p:cNvGraphicFramePr>
          <p:nvPr/>
        </p:nvGraphicFramePr>
        <p:xfrm>
          <a:off x="3311352" y="764704"/>
          <a:ext cx="5832648" cy="79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56" name="Equation" r:id="rId8" imgW="3060360" imgH="660240" progId="Equation.DSMT4">
                  <p:embed/>
                </p:oleObj>
              </mc:Choice>
              <mc:Fallback>
                <p:oleObj name="Equation" r:id="rId8" imgW="3060360" imgH="6602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352" y="764704"/>
                        <a:ext cx="5832648" cy="79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5685" name="Object 5"/>
          <p:cNvGraphicFramePr>
            <a:graphicFrameLocks noChangeAspect="1"/>
          </p:cNvGraphicFramePr>
          <p:nvPr/>
        </p:nvGraphicFramePr>
        <p:xfrm>
          <a:off x="3275856" y="1484784"/>
          <a:ext cx="5400600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57" name="公式" r:id="rId10" imgW="2971800" imgH="431640" progId="Equation.3">
                  <p:embed/>
                </p:oleObj>
              </mc:Choice>
              <mc:Fallback>
                <p:oleObj name="公式" r:id="rId10" imgW="297180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1484784"/>
                        <a:ext cx="5400600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395536" y="3717032"/>
            <a:ext cx="590465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95536" y="6741368"/>
            <a:ext cx="73448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88640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物理意义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???</a:t>
            </a:r>
            <a:endParaRPr lang="zh-CN" alt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45448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55576" y="1340768"/>
          <a:ext cx="7920879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92" name="Equation" r:id="rId3" imgW="6819840" imgH="5435280" progId="Equation.DSMT4">
                  <p:embed/>
                </p:oleObj>
              </mc:Choice>
              <mc:Fallback>
                <p:oleObj name="Equation" r:id="rId3" imgW="6819840" imgH="54352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340768"/>
                        <a:ext cx="7920879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5444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45445" name="Object 5"/>
          <p:cNvGraphicFramePr>
            <a:graphicFrameLocks noChangeAspect="1"/>
          </p:cNvGraphicFramePr>
          <p:nvPr/>
        </p:nvGraphicFramePr>
        <p:xfrm>
          <a:off x="683569" y="5805488"/>
          <a:ext cx="777622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93" name="公式" r:id="rId5" imgW="2362200" imgH="431800" progId="Equation.3">
                  <p:embed/>
                </p:oleObj>
              </mc:Choice>
              <mc:Fallback>
                <p:oleObj name="公式" r:id="rId5" imgW="2362200" imgH="431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9" y="5805488"/>
                        <a:ext cx="7776220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827584" y="3212976"/>
            <a:ext cx="5688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83568" y="6669360"/>
            <a:ext cx="7560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0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物理意义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???</a:t>
            </a:r>
            <a:endParaRPr lang="zh-CN" alt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45448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55576" y="1052736"/>
          <a:ext cx="7920879" cy="4248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64" name="Equation" r:id="rId3" imgW="6819840" imgH="5435280" progId="Equation.DSMT4">
                  <p:embed/>
                </p:oleObj>
              </mc:Choice>
              <mc:Fallback>
                <p:oleObj name="Equation" r:id="rId3" imgW="6819840" imgH="54352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052736"/>
                        <a:ext cx="7920879" cy="42484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5444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45445" name="Object 5"/>
          <p:cNvGraphicFramePr>
            <a:graphicFrameLocks noChangeAspect="1"/>
          </p:cNvGraphicFramePr>
          <p:nvPr/>
        </p:nvGraphicFramePr>
        <p:xfrm>
          <a:off x="683568" y="5229200"/>
          <a:ext cx="777622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65" name="公式" r:id="rId5" imgW="2362200" imgH="431800" progId="Equation.3">
                  <p:embed/>
                </p:oleObj>
              </mc:Choice>
              <mc:Fallback>
                <p:oleObj name="公式" r:id="rId5" imgW="2362200" imgH="431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229200"/>
                        <a:ext cx="7776220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55576" y="6021288"/>
            <a:ext cx="597693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</a:rPr>
              <a:t>一系列余弦波的叠加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83568" y="6021288"/>
            <a:ext cx="7560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0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相对傅里叶变换的优点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???</a:t>
            </a:r>
            <a:endParaRPr lang="zh-CN" alt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45448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55576" y="1052736"/>
          <a:ext cx="7920879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88" name="Equation" r:id="rId3" imgW="6819840" imgH="5435280" progId="Equation.DSMT4">
                  <p:embed/>
                </p:oleObj>
              </mc:Choice>
              <mc:Fallback>
                <p:oleObj name="Equation" r:id="rId3" imgW="6819840" imgH="54352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052736"/>
                        <a:ext cx="7920879" cy="47525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5444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45445" name="Object 5"/>
          <p:cNvGraphicFramePr>
            <a:graphicFrameLocks noChangeAspect="1"/>
          </p:cNvGraphicFramePr>
          <p:nvPr/>
        </p:nvGraphicFramePr>
        <p:xfrm>
          <a:off x="611560" y="5805264"/>
          <a:ext cx="777622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89" name="公式" r:id="rId5" imgW="2362200" imgH="431800" progId="Equation.3">
                  <p:embed/>
                </p:oleObj>
              </mc:Choice>
              <mc:Fallback>
                <p:oleObj name="公式" r:id="rId5" imgW="2362200" imgH="431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805264"/>
                        <a:ext cx="7776220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683568" y="6669360"/>
            <a:ext cx="7560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0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</a:rPr>
              <a:t>相对傅里叶变换的优点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???</a:t>
            </a:r>
            <a:endParaRPr lang="zh-CN" alt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45448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55576" y="1052736"/>
          <a:ext cx="7920879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12" name="Equation" r:id="rId3" imgW="6819840" imgH="5435280" progId="Equation.DSMT4">
                  <p:embed/>
                </p:oleObj>
              </mc:Choice>
              <mc:Fallback>
                <p:oleObj name="Equation" r:id="rId3" imgW="6819840" imgH="54352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052736"/>
                        <a:ext cx="7920879" cy="47525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5444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45445" name="Object 5"/>
          <p:cNvGraphicFramePr>
            <a:graphicFrameLocks noChangeAspect="1"/>
          </p:cNvGraphicFramePr>
          <p:nvPr/>
        </p:nvGraphicFramePr>
        <p:xfrm>
          <a:off x="611560" y="5805264"/>
          <a:ext cx="7776220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13" name="公式" r:id="rId5" imgW="2362200" imgH="431800" progId="Equation.3">
                  <p:embed/>
                </p:oleObj>
              </mc:Choice>
              <mc:Fallback>
                <p:oleObj name="公式" r:id="rId5" imgW="2362200" imgH="431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805264"/>
                        <a:ext cx="7776220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865739" y="3140968"/>
            <a:ext cx="327826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  无正弦计算</a:t>
            </a: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  无复数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计算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+mn-ea"/>
              </a:rPr>
              <a:t>图像的有损压缩编码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是，先将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表色系的数据转换到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YCbCr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色系。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根据人眼对亮度与色差的 敏感性不一致性，保持亮度矩阵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的分辨率不变，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降低色差矩阵数据</a:t>
            </a:r>
            <a:r>
              <a:rPr lang="en-US" altLang="zh-CN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的分辨率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，由此达到减少数据量的目的。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1143000"/>
          </a:xfrm>
          <a:noFill/>
          <a:ln/>
        </p:spPr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zh-CN" altLang="en-US" sz="4900" b="1" dirty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一维离散傅里叶变换</a:t>
            </a:r>
            <a:r>
              <a:rPr lang="en-US" altLang="zh-CN" sz="4900" b="1" dirty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(</a:t>
            </a:r>
            <a:r>
              <a:rPr lang="zh-CN" altLang="en-US" sz="4900" b="1" dirty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复习</a:t>
            </a:r>
            <a:r>
              <a:rPr lang="en-US" altLang="zh-CN" sz="4900" b="1" dirty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5363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412875"/>
            <a:ext cx="7772400" cy="4114800"/>
          </a:xfrm>
          <a:noFill/>
          <a:ln/>
        </p:spPr>
        <p:txBody>
          <a:bodyPr>
            <a:normAutofit lnSpcReduction="10000"/>
          </a:bodyPr>
          <a:lstStyle/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lvl="1">
              <a:buFontTx/>
              <a:buNone/>
            </a:pP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</p:txBody>
      </p:sp>
      <p:graphicFrame>
        <p:nvGraphicFramePr>
          <p:cNvPr id="453636" name="Object 4"/>
          <p:cNvGraphicFramePr>
            <a:graphicFrameLocks noChangeAspect="1"/>
          </p:cNvGraphicFramePr>
          <p:nvPr/>
        </p:nvGraphicFramePr>
        <p:xfrm>
          <a:off x="467544" y="2780928"/>
          <a:ext cx="7901688" cy="1709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36" name="Equation" r:id="rId3" imgW="3060360" imgH="660240" progId="Equation.DSMT4">
                  <p:embed/>
                </p:oleObj>
              </mc:Choice>
              <mc:Fallback>
                <p:oleObj name="Equation" r:id="rId3" imgW="3060360" imgH="6602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780928"/>
                        <a:ext cx="7901688" cy="17091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36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239433"/>
              </p:ext>
            </p:extLst>
          </p:nvPr>
        </p:nvGraphicFramePr>
        <p:xfrm>
          <a:off x="323529" y="4509120"/>
          <a:ext cx="7344816" cy="1195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37" name="公式" r:id="rId5" imgW="2971800" imgH="431640" progId="Equation.3">
                  <p:embed/>
                </p:oleObj>
              </mc:Choice>
              <mc:Fallback>
                <p:oleObj name="公式" r:id="rId5" imgW="29718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9" y="4509120"/>
                        <a:ext cx="7344816" cy="11956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-288032" y="1196752"/>
            <a:ext cx="95405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5163" indent="-379413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3200" dirty="0" smtClean="0">
                <a:ea typeface="+mj-ea"/>
                <a:cs typeface="Times New Roman" pitchFamily="18" charset="0"/>
              </a:rPr>
              <a:t>设</a:t>
            </a:r>
            <a:r>
              <a:rPr lang="en-US" altLang="zh-CN" sz="3200" i="1" dirty="0" smtClean="0">
                <a:solidFill>
                  <a:srgbClr val="0000FF"/>
                </a:solidFill>
                <a:ea typeface="+mj-ea"/>
                <a:cs typeface="Times New Roman" pitchFamily="18" charset="0"/>
              </a:rPr>
              <a:t>f(x)</a:t>
            </a:r>
            <a:r>
              <a:rPr lang="zh-CN" altLang="en-US" sz="3200" dirty="0" smtClean="0">
                <a:ea typeface="+mj-ea"/>
                <a:cs typeface="Times New Roman" pitchFamily="18" charset="0"/>
              </a:rPr>
              <a:t>用</a:t>
            </a:r>
            <a:r>
              <a:rPr lang="en-US" altLang="zh-CN" sz="3200" dirty="0" smtClean="0">
                <a:ea typeface="+mj-ea"/>
                <a:cs typeface="Times New Roman" pitchFamily="18" charset="0"/>
              </a:rPr>
              <a:t>N</a:t>
            </a:r>
            <a:r>
              <a:rPr lang="zh-CN" altLang="en-US" sz="3200" dirty="0" smtClean="0">
                <a:ea typeface="+mj-ea"/>
                <a:cs typeface="Times New Roman" pitchFamily="18" charset="0"/>
              </a:rPr>
              <a:t>个互相间隔</a:t>
            </a:r>
            <a:r>
              <a:rPr lang="en-US" altLang="zh-CN" sz="3200" dirty="0" err="1" smtClean="0">
                <a:ea typeface="+mj-ea"/>
                <a:cs typeface="Times New Roman" pitchFamily="18" charset="0"/>
              </a:rPr>
              <a:t>Δ</a:t>
            </a:r>
            <a:r>
              <a:rPr lang="en-US" altLang="zh-CN" sz="3200" i="1" dirty="0" err="1" smtClean="0">
                <a:ea typeface="+mj-ea"/>
                <a:cs typeface="Times New Roman" pitchFamily="18" charset="0"/>
              </a:rPr>
              <a:t>x</a:t>
            </a:r>
            <a:r>
              <a:rPr lang="zh-CN" altLang="en-US" sz="3200" dirty="0" smtClean="0">
                <a:ea typeface="+mj-ea"/>
                <a:cs typeface="Times New Roman" pitchFamily="18" charset="0"/>
              </a:rPr>
              <a:t>单位的采样来离散化为一个序列，即</a:t>
            </a:r>
            <a:r>
              <a:rPr lang="en-US" altLang="zh-CN" sz="3200" dirty="0" smtClean="0">
                <a:ea typeface="+mj-ea"/>
                <a:cs typeface="Times New Roman" pitchFamily="18" charset="0"/>
              </a:rPr>
              <a:t>: </a:t>
            </a:r>
            <a:r>
              <a:rPr lang="en-US" altLang="zh-CN" sz="3200" dirty="0" smtClean="0">
                <a:solidFill>
                  <a:srgbClr val="0000FF"/>
                </a:solidFill>
                <a:ea typeface="+mj-ea"/>
                <a:cs typeface="Times New Roman" pitchFamily="18" charset="0"/>
              </a:rPr>
              <a:t>{</a:t>
            </a:r>
            <a:r>
              <a:rPr lang="en-US" altLang="zh-CN" sz="3200" i="1" dirty="0" smtClean="0">
                <a:solidFill>
                  <a:srgbClr val="0000FF"/>
                </a:solidFill>
                <a:ea typeface="+mj-ea"/>
                <a:cs typeface="Times New Roman" pitchFamily="18" charset="0"/>
              </a:rPr>
              <a:t>f(x</a:t>
            </a:r>
            <a:r>
              <a:rPr lang="en-US" altLang="zh-CN" sz="3200" i="1" baseline="-25000" dirty="0" smtClean="0">
                <a:solidFill>
                  <a:srgbClr val="0000FF"/>
                </a:solidFill>
                <a:ea typeface="+mj-ea"/>
                <a:cs typeface="Times New Roman" pitchFamily="18" charset="0"/>
              </a:rPr>
              <a:t>0</a:t>
            </a:r>
            <a:r>
              <a:rPr lang="en-US" altLang="zh-CN" sz="3200" i="1" dirty="0" smtClean="0">
                <a:solidFill>
                  <a:srgbClr val="0000FF"/>
                </a:solidFill>
                <a:ea typeface="+mj-ea"/>
                <a:cs typeface="Times New Roman" pitchFamily="18" charset="0"/>
              </a:rPr>
              <a:t>), f(x</a:t>
            </a:r>
            <a:r>
              <a:rPr lang="en-US" altLang="zh-CN" sz="3200" i="1" baseline="-25000" dirty="0" smtClean="0">
                <a:solidFill>
                  <a:srgbClr val="0000FF"/>
                </a:solidFill>
                <a:ea typeface="+mj-ea"/>
                <a:cs typeface="Times New Roman" pitchFamily="18" charset="0"/>
              </a:rPr>
              <a:t>0</a:t>
            </a:r>
            <a:r>
              <a:rPr lang="en-US" altLang="zh-CN" sz="3200" i="1" dirty="0" smtClean="0">
                <a:solidFill>
                  <a:srgbClr val="0000FF"/>
                </a:solidFill>
                <a:ea typeface="+mj-ea"/>
                <a:cs typeface="Times New Roman" pitchFamily="18" charset="0"/>
              </a:rPr>
              <a:t>+△x), … , f(x</a:t>
            </a:r>
            <a:r>
              <a:rPr lang="en-US" altLang="zh-CN" sz="3200" i="1" baseline="-25000" dirty="0" smtClean="0">
                <a:solidFill>
                  <a:srgbClr val="0000FF"/>
                </a:solidFill>
                <a:ea typeface="+mj-ea"/>
                <a:cs typeface="Times New Roman" pitchFamily="18" charset="0"/>
              </a:rPr>
              <a:t>0</a:t>
            </a:r>
            <a:r>
              <a:rPr lang="en-US" altLang="zh-CN" sz="3200" i="1" dirty="0" smtClean="0">
                <a:solidFill>
                  <a:srgbClr val="0000FF"/>
                </a:solidFill>
                <a:ea typeface="+mj-ea"/>
                <a:cs typeface="Times New Roman" pitchFamily="18" charset="0"/>
              </a:rPr>
              <a:t>+[M-1]△x</a:t>
            </a:r>
            <a:r>
              <a:rPr lang="en-US" altLang="zh-CN" sz="3200" dirty="0" smtClean="0">
                <a:solidFill>
                  <a:srgbClr val="0000FF"/>
                </a:solidFill>
                <a:ea typeface="+mj-ea"/>
                <a:cs typeface="Times New Roman" pitchFamily="18" charset="0"/>
              </a:rPr>
              <a:t>)}           </a:t>
            </a:r>
            <a:r>
              <a:rPr lang="zh-CN" altLang="en-US" sz="3200" dirty="0" smtClean="0">
                <a:ea typeface="+mj-ea"/>
                <a:cs typeface="Times New Roman" pitchFamily="18" charset="0"/>
              </a:rPr>
              <a:t>则采样函数的离散傅里叶变换对为</a:t>
            </a:r>
            <a:r>
              <a:rPr lang="en-US" altLang="zh-CN" sz="3200" dirty="0" smtClean="0">
                <a:ea typeface="+mj-ea"/>
                <a:cs typeface="Times New Roman" pitchFamily="18" charset="0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29600" cy="1143000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一维离散余弦变换</a:t>
            </a:r>
          </a:p>
        </p:txBody>
      </p:sp>
      <p:sp>
        <p:nvSpPr>
          <p:cNvPr id="444422" name="Rectangle 6"/>
          <p:cNvSpPr>
            <a:spLocks noGrp="1" noChangeArrowheads="1"/>
          </p:cNvSpPr>
          <p:nvPr>
            <p:ph idx="1"/>
          </p:nvPr>
        </p:nvSpPr>
        <p:spPr>
          <a:xfrm>
            <a:off x="611188" y="1700213"/>
            <a:ext cx="7772400" cy="4114800"/>
          </a:xfrm>
        </p:spPr>
        <p:txBody>
          <a:bodyPr/>
          <a:lstStyle/>
          <a:p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叠加余弦波的</a:t>
            </a: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频率是多少</a:t>
            </a:r>
            <a:r>
              <a:rPr lang="en-US" altLang="zh-CN" sz="3200" b="0" dirty="0" smtClean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???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44421" name="Object 5"/>
          <p:cNvGraphicFramePr>
            <a:graphicFrameLocks noChangeAspect="1"/>
          </p:cNvGraphicFramePr>
          <p:nvPr/>
        </p:nvGraphicFramePr>
        <p:xfrm>
          <a:off x="611188" y="2636838"/>
          <a:ext cx="74803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69" name="公式" r:id="rId3" imgW="2336760" imgH="431640" progId="Equation.3">
                  <p:embed/>
                </p:oleObj>
              </mc:Choice>
              <mc:Fallback>
                <p:oleObj name="公式" r:id="rId3" imgW="233676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636838"/>
                        <a:ext cx="7480300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63" name="Rectangle 47"/>
          <p:cNvSpPr>
            <a:spLocks noGrp="1" noChangeArrowheads="1"/>
          </p:cNvSpPr>
          <p:nvPr>
            <p:ph type="title"/>
          </p:nvPr>
        </p:nvSpPr>
        <p:spPr>
          <a:xfrm>
            <a:off x="685800" y="701824"/>
            <a:ext cx="7772400" cy="1143000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周期</a:t>
            </a:r>
            <a:r>
              <a:rPr lang="en-US" altLang="zh-CN" sz="3200" dirty="0" smtClean="0">
                <a:solidFill>
                  <a:srgbClr val="0000FF"/>
                </a:solidFill>
                <a:latin typeface="+mj-ea"/>
                <a:ea typeface="+mj-ea"/>
              </a:rPr>
              <a:t>2N/u,</a:t>
            </a:r>
            <a:r>
              <a:rPr lang="en-US" altLang="zh-CN" sz="3200" b="1" dirty="0" smtClean="0">
                <a:solidFill>
                  <a:srgbClr val="0000FF"/>
                </a:solidFill>
                <a:latin typeface="+mj-ea"/>
                <a:ea typeface="+mj-ea"/>
              </a:rPr>
              <a:t>   </a:t>
            </a: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频率</a:t>
            </a:r>
            <a:r>
              <a:rPr lang="en-US" altLang="zh-CN" sz="3200" dirty="0" smtClean="0">
                <a:solidFill>
                  <a:srgbClr val="0000FF"/>
                </a:solidFill>
                <a:latin typeface="+mj-ea"/>
                <a:ea typeface="+mj-ea"/>
              </a:rPr>
              <a:t>u/2N</a:t>
            </a:r>
          </a:p>
        </p:txBody>
      </p:sp>
      <p:graphicFrame>
        <p:nvGraphicFramePr>
          <p:cNvPr id="418872" name="Group 56"/>
          <p:cNvGraphicFramePr>
            <a:graphicFrameLocks noGrp="1"/>
          </p:cNvGraphicFramePr>
          <p:nvPr>
            <p:ph type="tbl" idx="1"/>
          </p:nvPr>
        </p:nvGraphicFramePr>
        <p:xfrm>
          <a:off x="685800" y="1628775"/>
          <a:ext cx="7772400" cy="5076827"/>
        </p:xfrm>
        <a:graphic>
          <a:graphicData uri="http://schemas.openxmlformats.org/drawingml/2006/table">
            <a:tbl>
              <a:tblPr/>
              <a:tblGrid>
                <a:gridCol w="2590800"/>
                <a:gridCol w="2590800"/>
                <a:gridCol w="2590800"/>
              </a:tblGrid>
              <a:tr h="627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周期（</a:t>
                      </a: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N=8</a:t>
                      </a: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频率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7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u=0</a:t>
                      </a: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无穷大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直流信号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u=1</a:t>
                      </a: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2N/1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1/2N</a:t>
                      </a: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u=2</a:t>
                      </a: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2N/2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2/2N</a:t>
                      </a: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7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u=3</a:t>
                      </a: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2N/3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5.3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3/2N</a:t>
                      </a: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u=4</a:t>
                      </a: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2N/4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4/2N</a:t>
                      </a: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u=5</a:t>
                      </a: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2N/5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3.2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5/2N</a:t>
                      </a: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7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u=6</a:t>
                      </a: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2N/6</a:t>
                      </a: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2.7</a:t>
                      </a:r>
                      <a:r>
                        <a:rPr kumimoji="1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6/2N</a:t>
                      </a: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u=7</a:t>
                      </a: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2N/7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2.3</a:t>
                      </a:r>
                      <a:r>
                        <a:rPr kumimoji="1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7/2N</a:t>
                      </a: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33505" name="Object 1"/>
          <p:cNvGraphicFramePr>
            <a:graphicFrameLocks noChangeAspect="1"/>
          </p:cNvGraphicFramePr>
          <p:nvPr/>
        </p:nvGraphicFramePr>
        <p:xfrm>
          <a:off x="899592" y="188640"/>
          <a:ext cx="74803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48" name="公式" r:id="rId3" imgW="2336760" imgH="431640" progId="Equation.3">
                  <p:embed/>
                </p:oleObj>
              </mc:Choice>
              <mc:Fallback>
                <p:oleObj name="公式" r:id="rId3" imgW="2336760" imgH="43164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88640"/>
                        <a:ext cx="7480300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476672"/>
            <a:ext cx="7772400" cy="11430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简单理解</a:t>
            </a: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6758" y="1988840"/>
            <a:ext cx="8177208" cy="41148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一维离散余弦变换</a:t>
            </a:r>
          </a:p>
          <a:p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32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a,b,c,d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……)--DCT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变换公式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(A,B,C,D,…)</a:t>
            </a:r>
          </a:p>
          <a:p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(A,B,C,D,…)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--IDCT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变换公式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32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a,b,c,d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……)</a:t>
            </a:r>
          </a:p>
          <a:p>
            <a:pPr>
              <a:buFont typeface="Wingdings" pitchFamily="2" charset="2"/>
              <a:buChar char="Ø"/>
            </a:pPr>
            <a:endParaRPr lang="en-US" altLang="zh-CN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0213" y="476250"/>
            <a:ext cx="8713787" cy="925513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二维离散余弦变换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557338"/>
            <a:ext cx="7772400" cy="46482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正变换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：</a:t>
            </a:r>
          </a:p>
          <a:p>
            <a:pPr>
              <a:buFontTx/>
              <a:buNone/>
            </a:pPr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Tx/>
              <a:buNone/>
            </a:pPr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Tx/>
              <a:buNone/>
            </a:pP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逆变换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：</a:t>
            </a:r>
          </a:p>
          <a:p>
            <a:pPr>
              <a:buFontTx/>
              <a:buNone/>
            </a:pPr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Tx/>
              <a:buNone/>
            </a:pPr>
            <a:endParaRPr lang="zh-CN" altLang="en-US" sz="32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Tx/>
              <a:buNone/>
            </a:pP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其中：</a:t>
            </a:r>
          </a:p>
        </p:txBody>
      </p:sp>
      <p:graphicFrame>
        <p:nvGraphicFramePr>
          <p:cNvPr id="257028" name="Object 4"/>
          <p:cNvGraphicFramePr>
            <a:graphicFrameLocks noChangeAspect="1"/>
          </p:cNvGraphicFramePr>
          <p:nvPr/>
        </p:nvGraphicFramePr>
        <p:xfrm>
          <a:off x="879475" y="2420938"/>
          <a:ext cx="794099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65" name="公式" r:id="rId3" imgW="4483080" imgH="444240" progId="Equation.3">
                  <p:embed/>
                </p:oleObj>
              </mc:Choice>
              <mc:Fallback>
                <p:oleObj name="公式" r:id="rId3" imgW="448308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2420938"/>
                        <a:ext cx="7940997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29" name="Object 5"/>
          <p:cNvGraphicFramePr>
            <a:graphicFrameLocks noChangeAspect="1"/>
          </p:cNvGraphicFramePr>
          <p:nvPr/>
        </p:nvGraphicFramePr>
        <p:xfrm>
          <a:off x="954088" y="4221088"/>
          <a:ext cx="7866384" cy="7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66" name="公式" r:id="rId5" imgW="4394160" imgH="444240" progId="Equation.3">
                  <p:embed/>
                </p:oleObj>
              </mc:Choice>
              <mc:Fallback>
                <p:oleObj name="公式" r:id="rId5" imgW="4394160" imgH="444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4221088"/>
                        <a:ext cx="7866384" cy="766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84438" y="5084763"/>
            <a:ext cx="3962400" cy="1150937"/>
            <a:chOff x="1392" y="3203"/>
            <a:chExt cx="2496" cy="725"/>
          </a:xfrm>
        </p:grpSpPr>
        <p:graphicFrame>
          <p:nvGraphicFramePr>
            <p:cNvPr id="257031" name="Object 7"/>
            <p:cNvGraphicFramePr>
              <a:graphicFrameLocks noChangeAspect="1"/>
            </p:cNvGraphicFramePr>
            <p:nvPr/>
          </p:nvGraphicFramePr>
          <p:xfrm>
            <a:off x="1392" y="3203"/>
            <a:ext cx="960" cy="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067" name="公式" r:id="rId7" imgW="672840" imgH="507960" progId="Equation.3">
                    <p:embed/>
                  </p:oleObj>
                </mc:Choice>
                <mc:Fallback>
                  <p:oleObj name="公式" r:id="rId7" imgW="672840" imgH="50796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203"/>
                          <a:ext cx="960" cy="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784" y="3312"/>
              <a:ext cx="1104" cy="540"/>
              <a:chOff x="2784" y="3312"/>
              <a:chExt cx="1104" cy="540"/>
            </a:xfrm>
          </p:grpSpPr>
          <p:graphicFrame>
            <p:nvGraphicFramePr>
              <p:cNvPr id="257033" name="Object 9"/>
              <p:cNvGraphicFramePr>
                <a:graphicFrameLocks noChangeAspect="1"/>
              </p:cNvGraphicFramePr>
              <p:nvPr/>
            </p:nvGraphicFramePr>
            <p:xfrm>
              <a:off x="2784" y="3312"/>
              <a:ext cx="48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3068" name="公式" r:id="rId9" imgW="355320" imgH="177480" progId="Equation.3">
                      <p:embed/>
                    </p:oleObj>
                  </mc:Choice>
                  <mc:Fallback>
                    <p:oleObj name="公式" r:id="rId9" imgW="355320" imgH="177480" progId="Equation.3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3312"/>
                            <a:ext cx="480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7034" name="Object 10"/>
              <p:cNvGraphicFramePr>
                <a:graphicFrameLocks noChangeAspect="1"/>
              </p:cNvGraphicFramePr>
              <p:nvPr/>
            </p:nvGraphicFramePr>
            <p:xfrm>
              <a:off x="2784" y="3617"/>
              <a:ext cx="1104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3069" name="公式" r:id="rId11" imgW="952200" imgH="203040" progId="Equation.3">
                      <p:embed/>
                    </p:oleObj>
                  </mc:Choice>
                  <mc:Fallback>
                    <p:oleObj name="公式" r:id="rId11" imgW="952200" imgH="203040" progId="Equation.3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3617"/>
                            <a:ext cx="1104" cy="23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30213" y="188640"/>
            <a:ext cx="8713787" cy="936103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物理意思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2780928"/>
            <a:ext cx="8131175" cy="720080"/>
          </a:xfrm>
          <a:noFill/>
          <a:ln/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图像平面</a:t>
            </a:r>
            <a:r>
              <a:rPr lang="en-US" altLang="zh-CN" sz="32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=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波平面</a:t>
            </a:r>
            <a:r>
              <a:rPr lang="en-US" altLang="zh-CN" sz="32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1+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波平面</a:t>
            </a:r>
            <a:r>
              <a:rPr lang="en-US" altLang="zh-CN" sz="32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2+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波平面</a:t>
            </a:r>
            <a:r>
              <a:rPr lang="en-US" altLang="zh-CN" sz="32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3+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。。。</a:t>
            </a:r>
          </a:p>
        </p:txBody>
      </p:sp>
      <p:graphicFrame>
        <p:nvGraphicFramePr>
          <p:cNvPr id="416772" name="Object 4"/>
          <p:cNvGraphicFramePr>
            <a:graphicFrameLocks noChangeAspect="1"/>
          </p:cNvGraphicFramePr>
          <p:nvPr/>
        </p:nvGraphicFramePr>
        <p:xfrm>
          <a:off x="539552" y="1124744"/>
          <a:ext cx="82089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60" name="公式" r:id="rId3" imgW="4483080" imgH="444240" progId="Equation.3">
                  <p:embed/>
                </p:oleObj>
              </mc:Choice>
              <mc:Fallback>
                <p:oleObj name="公式" r:id="rId3" imgW="448308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24744"/>
                        <a:ext cx="8208912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67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501008"/>
            <a:ext cx="6760758" cy="55466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  <p:pic>
        <p:nvPicPr>
          <p:cNvPr id="416773" name="Picture 5" descr="鸡蛋包装盒打造的另类艺术品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3528392"/>
            <a:ext cx="3532301" cy="3356992"/>
          </a:xfrm>
          <a:prstGeom prst="rect">
            <a:avLst/>
          </a:prstGeom>
          <a:noFill/>
        </p:spPr>
      </p:pic>
      <p:graphicFrame>
        <p:nvGraphicFramePr>
          <p:cNvPr id="463875" name="Object 3"/>
          <p:cNvGraphicFramePr>
            <a:graphicFrameLocks noChangeAspect="1"/>
          </p:cNvGraphicFramePr>
          <p:nvPr/>
        </p:nvGraphicFramePr>
        <p:xfrm>
          <a:off x="539552" y="1988840"/>
          <a:ext cx="828092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61" name="公式" r:id="rId8" imgW="4394160" imgH="444240" progId="Equation.3">
                  <p:embed/>
                </p:oleObj>
              </mc:Choice>
              <mc:Fallback>
                <p:oleObj name="公式" r:id="rId8" imgW="4394160" imgH="444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988840"/>
                        <a:ext cx="8280920" cy="766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416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41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332656"/>
            <a:ext cx="7772400" cy="11430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简单理解</a:t>
            </a:r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772816"/>
            <a:ext cx="8208962" cy="41148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一维离散余弦变换</a:t>
            </a:r>
          </a:p>
          <a:p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32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a,b,c,d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……)—DCT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公式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(A,B,C,D,…)</a:t>
            </a:r>
          </a:p>
          <a:p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(A,B,C,D,…)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--IDCT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公式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3200" b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a,b,c,d</a:t>
            </a:r>
            <a:r>
              <a:rPr lang="en-US" altLang="zh-CN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……)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二维离散余弦变换</a:t>
            </a:r>
          </a:p>
          <a:p>
            <a:endParaRPr lang="en-US" altLang="zh-CN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5158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259632" y="4509120"/>
          <a:ext cx="6076950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41" name="Visio" r:id="rId3" imgW="5129107" imgH="1486747" progId="Visio.Drawing.11">
                  <p:embed/>
                </p:oleObj>
              </mc:Choice>
              <mc:Fallback>
                <p:oleObj name="Visio" r:id="rId3" imgW="5129107" imgH="1486747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4509120"/>
                        <a:ext cx="6076950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89" name="Line 5"/>
          <p:cNvSpPr>
            <a:spLocks noChangeShapeType="1"/>
          </p:cNvSpPr>
          <p:nvPr/>
        </p:nvSpPr>
        <p:spPr bwMode="auto">
          <a:xfrm flipH="1" flipV="1">
            <a:off x="3707904" y="5733256"/>
            <a:ext cx="936104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>
              <a:ea typeface="+mn-ea"/>
              <a:cs typeface="Times New Roman" pitchFamily="18" charset="0"/>
            </a:endParaRPr>
          </a:p>
        </p:txBody>
      </p:sp>
      <p:sp>
        <p:nvSpPr>
          <p:cNvPr id="451590" name="Text Box 6"/>
          <p:cNvSpPr txBox="1">
            <a:spLocks noChangeArrowheads="1"/>
          </p:cNvSpPr>
          <p:nvPr/>
        </p:nvSpPr>
        <p:spPr bwMode="auto">
          <a:xfrm>
            <a:off x="3779838" y="5805488"/>
            <a:ext cx="1081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ea typeface="+mn-ea"/>
                <a:cs typeface="Times New Roman" pitchFamily="18" charset="0"/>
              </a:rPr>
              <a:t>IDCT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7" y="188640"/>
            <a:ext cx="8532813" cy="925513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实际计算时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564904"/>
            <a:ext cx="8131944" cy="3640634"/>
          </a:xfrm>
          <a:noFill/>
          <a:ln/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zh-CN" altLang="en-US" sz="3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正变换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pPr>
              <a:buFontTx/>
              <a:buNone/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zh-CN" altLang="en-US" sz="3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逆变换</a:t>
            </a: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pPr>
              <a:buFontTx/>
              <a:buNone/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endParaRPr lang="zh-CN" altLang="en-US" sz="3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zh-CN" altLang="en-US" sz="32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其中：</a:t>
            </a:r>
          </a:p>
        </p:txBody>
      </p:sp>
      <p:graphicFrame>
        <p:nvGraphicFramePr>
          <p:cNvPr id="258052" name="Object 4"/>
          <p:cNvGraphicFramePr>
            <a:graphicFrameLocks noChangeAspect="1"/>
          </p:cNvGraphicFramePr>
          <p:nvPr/>
        </p:nvGraphicFramePr>
        <p:xfrm>
          <a:off x="683568" y="3068960"/>
          <a:ext cx="77120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223" name="公式" r:id="rId3" imgW="4546440" imgH="444240" progId="Equation.3">
                  <p:embed/>
                </p:oleObj>
              </mc:Choice>
              <mc:Fallback>
                <p:oleObj name="公式" r:id="rId3" imgW="454644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068960"/>
                        <a:ext cx="7712075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3" name="Object 5"/>
          <p:cNvGraphicFramePr>
            <a:graphicFrameLocks noChangeAspect="1"/>
          </p:cNvGraphicFramePr>
          <p:nvPr/>
        </p:nvGraphicFramePr>
        <p:xfrm>
          <a:off x="683568" y="4365104"/>
          <a:ext cx="6336704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224" name="公式" r:id="rId5" imgW="3593880" imgH="444240" progId="Equation.3">
                  <p:embed/>
                </p:oleObj>
              </mc:Choice>
              <mc:Fallback>
                <p:oleObj name="公式" r:id="rId5" imgW="3593880" imgH="444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365104"/>
                        <a:ext cx="6336704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051720" y="5373216"/>
            <a:ext cx="3962400" cy="1150937"/>
            <a:chOff x="1392" y="3203"/>
            <a:chExt cx="2496" cy="725"/>
          </a:xfrm>
        </p:grpSpPr>
        <p:graphicFrame>
          <p:nvGraphicFramePr>
            <p:cNvPr id="258055" name="Object 7"/>
            <p:cNvGraphicFramePr>
              <a:graphicFrameLocks noChangeAspect="1"/>
            </p:cNvGraphicFramePr>
            <p:nvPr/>
          </p:nvGraphicFramePr>
          <p:xfrm>
            <a:off x="1392" y="3203"/>
            <a:ext cx="960" cy="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225" name="公式" r:id="rId7" imgW="672840" imgH="507960" progId="Equation.3">
                    <p:embed/>
                  </p:oleObj>
                </mc:Choice>
                <mc:Fallback>
                  <p:oleObj name="公式" r:id="rId7" imgW="672840" imgH="50796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203"/>
                          <a:ext cx="960" cy="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784" y="3312"/>
              <a:ext cx="1104" cy="540"/>
              <a:chOff x="2784" y="3312"/>
              <a:chExt cx="1104" cy="540"/>
            </a:xfrm>
          </p:grpSpPr>
          <p:graphicFrame>
            <p:nvGraphicFramePr>
              <p:cNvPr id="258057" name="Object 9"/>
              <p:cNvGraphicFramePr>
                <a:graphicFrameLocks noChangeAspect="1"/>
              </p:cNvGraphicFramePr>
              <p:nvPr/>
            </p:nvGraphicFramePr>
            <p:xfrm>
              <a:off x="2784" y="3312"/>
              <a:ext cx="48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6226" name="公式" r:id="rId9" imgW="355320" imgH="177480" progId="Equation.3">
                      <p:embed/>
                    </p:oleObj>
                  </mc:Choice>
                  <mc:Fallback>
                    <p:oleObj name="公式" r:id="rId9" imgW="355320" imgH="177480" progId="Equation.3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3312"/>
                            <a:ext cx="480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8058" name="Object 10"/>
              <p:cNvGraphicFramePr>
                <a:graphicFrameLocks noChangeAspect="1"/>
              </p:cNvGraphicFramePr>
              <p:nvPr/>
            </p:nvGraphicFramePr>
            <p:xfrm>
              <a:off x="2784" y="3617"/>
              <a:ext cx="1104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6227" name="公式" r:id="rId11" imgW="952200" imgH="203040" progId="Equation.3">
                      <p:embed/>
                    </p:oleObj>
                  </mc:Choice>
                  <mc:Fallback>
                    <p:oleObj name="公式" r:id="rId11" imgW="952200" imgH="203040" progId="Equation.3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3617"/>
                            <a:ext cx="1104" cy="23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465927" name="Object 7"/>
          <p:cNvGraphicFramePr>
            <a:graphicFrameLocks noChangeAspect="1"/>
          </p:cNvGraphicFramePr>
          <p:nvPr/>
        </p:nvGraphicFramePr>
        <p:xfrm>
          <a:off x="539552" y="980728"/>
          <a:ext cx="82089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228" name="公式" r:id="rId13" imgW="4483080" imgH="444240" progId="Equation.3">
                  <p:embed/>
                </p:oleObj>
              </mc:Choice>
              <mc:Fallback>
                <p:oleObj name="公式" r:id="rId13" imgW="4483080" imgH="4442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980728"/>
                        <a:ext cx="8208963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5928" name="Object 8"/>
          <p:cNvGraphicFramePr>
            <a:graphicFrameLocks noChangeAspect="1"/>
          </p:cNvGraphicFramePr>
          <p:nvPr/>
        </p:nvGraphicFramePr>
        <p:xfrm>
          <a:off x="539552" y="1844824"/>
          <a:ext cx="828040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229" name="公式" r:id="rId15" imgW="4394160" imgH="444240" progId="Equation.3">
                  <p:embed/>
                </p:oleObj>
              </mc:Choice>
              <mc:Fallback>
                <p:oleObj name="公式" r:id="rId15" imgW="4394160" imgH="4442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844824"/>
                        <a:ext cx="8280400" cy="766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5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5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5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5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1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93503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公式推导</a:t>
            </a:r>
          </a:p>
        </p:txBody>
      </p:sp>
      <p:graphicFrame>
        <p:nvGraphicFramePr>
          <p:cNvPr id="454659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1386568"/>
          <a:ext cx="8352112" cy="477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89" name="公式" r:id="rId3" imgW="4483080" imgH="2565360" progId="Equation.3">
                  <p:embed/>
                </p:oleObj>
              </mc:Choice>
              <mc:Fallback>
                <p:oleObj name="公式" r:id="rId3" imgW="4483080" imgH="2565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86568"/>
                        <a:ext cx="8352112" cy="47787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332656"/>
            <a:ext cx="7943850" cy="77152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本章内容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756171" y="1340768"/>
            <a:ext cx="7488237" cy="4752528"/>
          </a:xfrm>
          <a:ln/>
        </p:spPr>
        <p:txBody>
          <a:bodyPr>
            <a:no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11.0 </a:t>
            </a:r>
            <a:r>
              <a:rPr lang="zh-CN" altLang="en-US" dirty="0" smtClean="0">
                <a:latin typeface="+mn-ea"/>
              </a:rPr>
              <a:t>研究背景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11.1 </a:t>
            </a:r>
            <a:r>
              <a:rPr lang="zh-CN" altLang="en-US" dirty="0" smtClean="0">
                <a:latin typeface="+mn-ea"/>
              </a:rPr>
              <a:t>数据的冗余的概念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11.2 </a:t>
            </a:r>
            <a:r>
              <a:rPr lang="zh-CN" altLang="en-US" dirty="0" smtClean="0">
                <a:latin typeface="+mn-ea"/>
              </a:rPr>
              <a:t>图像的无损压缩编码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11.2.1  </a:t>
            </a:r>
            <a:r>
              <a:rPr lang="zh-CN" altLang="en-US" dirty="0" smtClean="0">
                <a:latin typeface="+mn-ea"/>
              </a:rPr>
              <a:t>行程（</a:t>
            </a:r>
            <a:r>
              <a:rPr lang="en-US" altLang="zh-CN" dirty="0" smtClean="0">
                <a:latin typeface="+mn-ea"/>
              </a:rPr>
              <a:t>RLE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11.2.2  </a:t>
            </a:r>
            <a:r>
              <a:rPr lang="zh-CN" altLang="en-US" dirty="0" smtClean="0">
                <a:latin typeface="+mn-ea"/>
              </a:rPr>
              <a:t>霍夫曼（</a:t>
            </a:r>
            <a:r>
              <a:rPr lang="en-US" altLang="zh-CN" dirty="0" smtClean="0">
                <a:latin typeface="+mn-ea"/>
              </a:rPr>
              <a:t>Huffman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11.2.3  </a:t>
            </a:r>
            <a:r>
              <a:rPr lang="zh-CN" altLang="en-US" dirty="0" smtClean="0">
                <a:latin typeface="+mn-ea"/>
              </a:rPr>
              <a:t>算术编码</a:t>
            </a:r>
            <a:endParaRPr lang="en-US" altLang="zh-CN" dirty="0" smtClean="0">
              <a:latin typeface="+mn-ea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en-US" altLang="zh-CN" sz="3200" dirty="0" smtClean="0">
                <a:latin typeface="+mn-ea"/>
              </a:rPr>
              <a:t>11.3 </a:t>
            </a:r>
            <a:r>
              <a:rPr lang="zh-CN" altLang="en-US" sz="3200" dirty="0" smtClean="0">
                <a:latin typeface="+mn-ea"/>
              </a:rPr>
              <a:t>图像</a:t>
            </a:r>
            <a:r>
              <a:rPr lang="zh-CN" altLang="en-US" sz="3200" dirty="0">
                <a:latin typeface="+mn-ea"/>
              </a:rPr>
              <a:t>的有损压缩编码</a:t>
            </a:r>
          </a:p>
          <a:p>
            <a:pPr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11.4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图像的变换压缩编码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11.7 </a:t>
            </a:r>
            <a:r>
              <a:rPr lang="zh-CN" altLang="en-US" dirty="0" smtClean="0">
                <a:latin typeface="+mn-ea"/>
              </a:rPr>
              <a:t>混合压缩编码</a:t>
            </a:r>
            <a:endParaRPr lang="zh-CN" altLang="en-US" dirty="0">
              <a:latin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76056" y="1700808"/>
            <a:ext cx="4752528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sz="28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44280" y="5157192"/>
            <a:ext cx="3199720" cy="214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傅里叶变换的回顾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(FT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)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ea typeface="+mn-ea"/>
                <a:cs typeface="Times New Roman" pitchFamily="18" charset="0"/>
              </a:rPr>
              <a:t>离散余弦变换概念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(DCT)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离散余弦变换实例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(DCT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)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ea typeface="+mn-ea"/>
                <a:cs typeface="Times New Roman" pitchFamily="18" charset="0"/>
              </a:rPr>
              <a:t>离散余弦变换编程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(DCT)</a:t>
            </a:r>
            <a:endParaRPr lang="zh-CN" altLang="en-US" sz="2000" dirty="0" smtClean="0"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99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332656"/>
            <a:ext cx="7943850" cy="77152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本章内容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756171" y="1340768"/>
            <a:ext cx="7488237" cy="4752528"/>
          </a:xfrm>
          <a:ln/>
        </p:spPr>
        <p:txBody>
          <a:bodyPr>
            <a:no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11.0 </a:t>
            </a:r>
            <a:r>
              <a:rPr lang="zh-CN" altLang="en-US" dirty="0" smtClean="0">
                <a:latin typeface="+mn-ea"/>
              </a:rPr>
              <a:t>研究背景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11.1 </a:t>
            </a:r>
            <a:r>
              <a:rPr lang="zh-CN" altLang="en-US" dirty="0" smtClean="0">
                <a:latin typeface="+mn-ea"/>
              </a:rPr>
              <a:t>数据的冗余的概念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11.2 </a:t>
            </a:r>
            <a:r>
              <a:rPr lang="zh-CN" altLang="en-US" dirty="0" smtClean="0">
                <a:latin typeface="+mn-ea"/>
              </a:rPr>
              <a:t>图像的无损压缩编码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11.2.1  </a:t>
            </a:r>
            <a:r>
              <a:rPr lang="zh-CN" altLang="en-US" dirty="0" smtClean="0">
                <a:latin typeface="+mn-ea"/>
              </a:rPr>
              <a:t>行程（</a:t>
            </a:r>
            <a:r>
              <a:rPr lang="en-US" altLang="zh-CN" dirty="0" smtClean="0">
                <a:latin typeface="+mn-ea"/>
              </a:rPr>
              <a:t>RLE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11.2.2  </a:t>
            </a:r>
            <a:r>
              <a:rPr lang="zh-CN" altLang="en-US" dirty="0" smtClean="0">
                <a:latin typeface="+mn-ea"/>
              </a:rPr>
              <a:t>霍夫曼（</a:t>
            </a:r>
            <a:r>
              <a:rPr lang="en-US" altLang="zh-CN" dirty="0" smtClean="0">
                <a:latin typeface="+mn-ea"/>
              </a:rPr>
              <a:t>Huffman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11.2.3  </a:t>
            </a:r>
            <a:r>
              <a:rPr lang="zh-CN" altLang="en-US" dirty="0" smtClean="0">
                <a:latin typeface="+mn-ea"/>
              </a:rPr>
              <a:t>算术编码</a:t>
            </a:r>
            <a:endParaRPr lang="en-US" altLang="zh-CN" dirty="0" smtClean="0">
              <a:latin typeface="+mn-ea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en-US" altLang="zh-CN" sz="3200" dirty="0" smtClean="0">
                <a:latin typeface="+mn-ea"/>
              </a:rPr>
              <a:t>11.3 </a:t>
            </a:r>
            <a:r>
              <a:rPr lang="zh-CN" altLang="en-US" sz="3200" dirty="0" smtClean="0">
                <a:latin typeface="+mn-ea"/>
              </a:rPr>
              <a:t>图像</a:t>
            </a:r>
            <a:r>
              <a:rPr lang="zh-CN" altLang="en-US" sz="3200" dirty="0">
                <a:latin typeface="+mn-ea"/>
              </a:rPr>
              <a:t>的有损压缩编码</a:t>
            </a:r>
          </a:p>
          <a:p>
            <a:pPr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11.4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图像的变换压缩编码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11.7 </a:t>
            </a:r>
            <a:r>
              <a:rPr lang="zh-CN" altLang="en-US" dirty="0" smtClean="0">
                <a:latin typeface="+mn-ea"/>
              </a:rPr>
              <a:t>混合压缩编码</a:t>
            </a:r>
            <a:endParaRPr lang="zh-CN" altLang="en-US" dirty="0">
              <a:latin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76056" y="1700808"/>
            <a:ext cx="4752528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sz="28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44280" y="5157192"/>
            <a:ext cx="3199720" cy="214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傅里叶变换的回顾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(FT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)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ea typeface="+mn-ea"/>
                <a:cs typeface="Times New Roman" pitchFamily="18" charset="0"/>
              </a:rPr>
              <a:t>离散余弦变换概念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(DCT)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离散余弦变换实例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(DCT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)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ea typeface="+mn-ea"/>
                <a:cs typeface="Times New Roman" pitchFamily="18" charset="0"/>
              </a:rPr>
              <a:t>离散余弦变换编程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(DCT)</a:t>
            </a:r>
            <a:endParaRPr lang="zh-CN" altLang="en-US" sz="2000" dirty="0" smtClean="0"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098" name="Picture 2" descr="berry_thorn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60099" name="Text Box 3"/>
          <p:cNvSpPr txBox="1">
            <a:spLocks noChangeArrowheads="1"/>
          </p:cNvSpPr>
          <p:nvPr/>
        </p:nvSpPr>
        <p:spPr bwMode="auto">
          <a:xfrm>
            <a:off x="0" y="2285992"/>
            <a:ext cx="9144000" cy="1555750"/>
          </a:xfrm>
          <a:prstGeom prst="rect">
            <a:avLst/>
          </a:prstGeom>
          <a:solidFill>
            <a:srgbClr val="00CCFF">
              <a:alpha val="50000"/>
            </a:srgb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960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Times New Roman" pitchFamily="18" charset="0"/>
              </a:rPr>
              <a:t>3 </a:t>
            </a:r>
            <a:r>
              <a:rPr lang="zh-CN" altLang="en-US" sz="960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Times New Roman" pitchFamily="18" charset="0"/>
              </a:rPr>
              <a:t>实  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7772400" cy="838200"/>
          </a:xfrm>
        </p:spPr>
        <p:txBody>
          <a:bodyPr/>
          <a:lstStyle/>
          <a:p>
            <a:pPr algn="l"/>
            <a:r>
              <a:rPr lang="en-US" altLang="zh-CN" sz="3200" b="0" dirty="0" smtClean="0">
                <a:solidFill>
                  <a:schemeClr val="tx1"/>
                </a:solidFill>
                <a:latin typeface="+mj-ea"/>
                <a:ea typeface="+mj-ea"/>
              </a:rPr>
              <a:t>DCT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编码</a:t>
            </a:r>
          </a:p>
        </p:txBody>
      </p:sp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612" y="0"/>
            <a:ext cx="8365643" cy="6858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2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6" grpId="0" build="p" autoUpdateAnimBg="0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861" y="0"/>
            <a:ext cx="8364603" cy="6858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7772400" cy="838200"/>
          </a:xfrm>
        </p:spPr>
        <p:txBody>
          <a:bodyPr/>
          <a:lstStyle/>
          <a:p>
            <a:pPr algn="l"/>
            <a:r>
              <a:rPr lang="en-US" altLang="zh-CN" sz="3200" b="0" dirty="0" smtClean="0">
                <a:solidFill>
                  <a:schemeClr val="tx1"/>
                </a:solidFill>
                <a:latin typeface="+mj-ea"/>
                <a:ea typeface="+mj-ea"/>
              </a:rPr>
              <a:t>DCT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编码</a:t>
            </a:r>
          </a:p>
        </p:txBody>
      </p:sp>
      <p:pic>
        <p:nvPicPr>
          <p:cNvPr id="266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0"/>
            <a:ext cx="8365944" cy="6858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2" grpId="0" build="p" autoUpdateAnimBg="0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7772400" cy="838200"/>
          </a:xfrm>
        </p:spPr>
        <p:txBody>
          <a:bodyPr/>
          <a:lstStyle/>
          <a:p>
            <a:pPr algn="l"/>
            <a:r>
              <a:rPr lang="en-US" altLang="zh-CN" sz="3200" b="0" dirty="0" smtClean="0">
                <a:solidFill>
                  <a:schemeClr val="tx1"/>
                </a:solidFill>
                <a:latin typeface="+mj-ea"/>
                <a:ea typeface="+mj-ea"/>
              </a:rPr>
              <a:t>DCT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编码</a:t>
            </a:r>
          </a:p>
        </p:txBody>
      </p:sp>
      <p:pic>
        <p:nvPicPr>
          <p:cNvPr id="268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-27384"/>
            <a:ext cx="8424936" cy="690740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8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0" grpId="0" build="p" autoUpdateAnimBg="0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7772400" cy="838200"/>
          </a:xfrm>
        </p:spPr>
        <p:txBody>
          <a:bodyPr/>
          <a:lstStyle/>
          <a:p>
            <a:pPr algn="l"/>
            <a:r>
              <a:rPr lang="en-US" altLang="zh-CN" sz="3200" b="0" dirty="0" smtClean="0">
                <a:solidFill>
                  <a:schemeClr val="tx1"/>
                </a:solidFill>
                <a:latin typeface="+mj-ea"/>
                <a:ea typeface="+mj-ea"/>
              </a:rPr>
              <a:t>DCT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编码</a:t>
            </a:r>
          </a:p>
        </p:txBody>
      </p:sp>
      <p:pic>
        <p:nvPicPr>
          <p:cNvPr id="270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"/>
            <a:ext cx="8364908" cy="6858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0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38" grpId="0" build="p" autoUpdateAnimBg="0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-27384"/>
            <a:ext cx="8424936" cy="690789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7772400" cy="838200"/>
          </a:xfrm>
        </p:spPr>
        <p:txBody>
          <a:bodyPr/>
          <a:lstStyle/>
          <a:p>
            <a:pPr algn="l"/>
            <a:r>
              <a:rPr lang="en-US" altLang="zh-CN" sz="3200" b="0" dirty="0" smtClean="0">
                <a:solidFill>
                  <a:schemeClr val="tx1"/>
                </a:solidFill>
                <a:latin typeface="+mj-ea"/>
                <a:ea typeface="+mj-ea"/>
              </a:rPr>
              <a:t>DCT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编码</a:t>
            </a:r>
          </a:p>
        </p:txBody>
      </p:sp>
      <p:pic>
        <p:nvPicPr>
          <p:cNvPr id="274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0"/>
            <a:ext cx="8365943" cy="6858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4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4" grpId="0" build="p" autoUpdateAnimBg="0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0"/>
            <a:ext cx="8352928" cy="684700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593" y="0"/>
            <a:ext cx="8365871" cy="6858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476672"/>
            <a:ext cx="7518070" cy="8651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DCT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变换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编码：问题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的提出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643050"/>
            <a:ext cx="8208144" cy="460851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行程编码与</a:t>
            </a:r>
            <a:r>
              <a:rPr lang="en-US" altLang="zh-CN" dirty="0">
                <a:latin typeface="Times New Roman" pitchFamily="18" charset="0"/>
                <a:ea typeface="+mj-ea"/>
                <a:cs typeface="Times New Roman" pitchFamily="18" charset="0"/>
              </a:rPr>
              <a:t>Huffman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编码的设计思想都是基于对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信息表述方法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的改变，属于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无损压缩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方式。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虽然无损压缩可以保证接收方获得的信息与发送方相同，但是其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压缩率一定有极限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。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因此，采用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忽略视觉不敏感的部分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进行有损压缩是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提高压缩率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的一条好的途径。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0"/>
            <a:ext cx="8352928" cy="68471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7772400" cy="838200"/>
          </a:xfrm>
        </p:spPr>
        <p:txBody>
          <a:bodyPr/>
          <a:lstStyle/>
          <a:p>
            <a:pPr algn="l"/>
            <a:r>
              <a:rPr lang="en-US" altLang="zh-CN" sz="3200" b="0" dirty="0" smtClean="0">
                <a:solidFill>
                  <a:schemeClr val="tx1"/>
                </a:solidFill>
                <a:latin typeface="+mj-ea"/>
                <a:ea typeface="+mj-ea"/>
              </a:rPr>
              <a:t>DCT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编码</a:t>
            </a:r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0"/>
            <a:ext cx="8424936" cy="69059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2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6" grpId="0" build="p" autoUpdateAnimBg="0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-21509"/>
            <a:ext cx="8392345" cy="687950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0"/>
            <a:ext cx="8352928" cy="6846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0"/>
            <a:ext cx="8424936" cy="690660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7772400" cy="838200"/>
          </a:xfrm>
        </p:spPr>
        <p:txBody>
          <a:bodyPr/>
          <a:lstStyle/>
          <a:p>
            <a:pPr algn="l"/>
            <a:r>
              <a:rPr lang="en-US" altLang="zh-CN" sz="3200" b="0" dirty="0" smtClean="0">
                <a:solidFill>
                  <a:schemeClr val="tx1"/>
                </a:solidFill>
                <a:latin typeface="+mj-ea"/>
                <a:ea typeface="+mj-ea"/>
              </a:rPr>
              <a:t>DCT</a:t>
            </a:r>
            <a:r>
              <a:rPr lang="zh-CN" altLang="en-US" sz="3200" b="0" dirty="0" smtClean="0">
                <a:solidFill>
                  <a:schemeClr val="tx1"/>
                </a:solidFill>
                <a:latin typeface="+mj-ea"/>
                <a:ea typeface="+mj-ea"/>
              </a:rPr>
              <a:t>编码</a:t>
            </a:r>
          </a:p>
        </p:txBody>
      </p:sp>
      <p:pic>
        <p:nvPicPr>
          <p:cNvPr id="291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0"/>
            <a:ext cx="8365873" cy="6858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1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2" grpId="0" build="p" autoUpdateAnimBg="0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2962" y="428604"/>
            <a:ext cx="5597996" cy="768350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DCT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变换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编码：方法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4197" name="Text Box 5"/>
          <p:cNvSpPr txBox="1">
            <a:spLocks noChangeArrowheads="1"/>
          </p:cNvSpPr>
          <p:nvPr/>
        </p:nvSpPr>
        <p:spPr bwMode="auto">
          <a:xfrm>
            <a:off x="2397125" y="2376399"/>
            <a:ext cx="1295400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dirty="0" smtClean="0">
                <a:ea typeface="+mj-ea"/>
                <a:cs typeface="Times New Roman" pitchFamily="18" charset="0"/>
              </a:rPr>
              <a:t>DCT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变换</a:t>
            </a:r>
            <a:endParaRPr kumimoji="1" lang="zh-CN" altLang="en-US" sz="3200" dirty="0">
              <a:ea typeface="+mj-ea"/>
              <a:cs typeface="Times New Roman" pitchFamily="18" charset="0"/>
            </a:endParaRPr>
          </a:p>
        </p:txBody>
      </p:sp>
      <p:sp>
        <p:nvSpPr>
          <p:cNvPr id="264203" name="Text Box 11"/>
          <p:cNvSpPr txBox="1">
            <a:spLocks noChangeArrowheads="1"/>
          </p:cNvSpPr>
          <p:nvPr/>
        </p:nvSpPr>
        <p:spPr bwMode="auto">
          <a:xfrm>
            <a:off x="4932363" y="5001717"/>
            <a:ext cx="1439862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dirty="0" smtClean="0">
                <a:ea typeface="+mj-ea"/>
                <a:cs typeface="Times New Roman" pitchFamily="18" charset="0"/>
              </a:rPr>
              <a:t>DCT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逆变换</a:t>
            </a:r>
            <a:endParaRPr kumimoji="1" lang="zh-CN" altLang="en-US" sz="3200" dirty="0">
              <a:ea typeface="+mj-ea"/>
              <a:cs typeface="Times New Roman" pitchFamily="18" charset="0"/>
            </a:endParaRPr>
          </a:p>
        </p:txBody>
      </p:sp>
      <p:sp>
        <p:nvSpPr>
          <p:cNvPr id="264205" name="Text Box 13"/>
          <p:cNvSpPr txBox="1">
            <a:spLocks noChangeArrowheads="1"/>
          </p:cNvSpPr>
          <p:nvPr/>
        </p:nvSpPr>
        <p:spPr bwMode="auto">
          <a:xfrm>
            <a:off x="827088" y="2377987"/>
            <a:ext cx="1079500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原</a:t>
            </a:r>
            <a:endParaRPr kumimoji="1" lang="en-US" altLang="zh-CN" sz="3200" dirty="0" smtClean="0">
              <a:ea typeface="+mj-ea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图像</a:t>
            </a:r>
            <a:endParaRPr kumimoji="1" lang="zh-CN" altLang="en-US" sz="3200" dirty="0">
              <a:ea typeface="+mj-ea"/>
              <a:cs typeface="Times New Roman" pitchFamily="18" charset="0"/>
            </a:endParaRPr>
          </a:p>
        </p:txBody>
      </p:sp>
      <p:sp>
        <p:nvSpPr>
          <p:cNvPr id="264206" name="Line 14"/>
          <p:cNvSpPr>
            <a:spLocks noChangeShapeType="1"/>
          </p:cNvSpPr>
          <p:nvPr/>
        </p:nvSpPr>
        <p:spPr bwMode="auto">
          <a:xfrm>
            <a:off x="1949450" y="2608174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3200">
              <a:ea typeface="+mj-ea"/>
              <a:cs typeface="Times New Roman" pitchFamily="18" charset="0"/>
            </a:endParaRPr>
          </a:p>
        </p:txBody>
      </p:sp>
      <p:sp>
        <p:nvSpPr>
          <p:cNvPr id="264207" name="Line 15"/>
          <p:cNvSpPr>
            <a:spLocks noChangeShapeType="1"/>
          </p:cNvSpPr>
          <p:nvPr/>
        </p:nvSpPr>
        <p:spPr bwMode="auto">
          <a:xfrm>
            <a:off x="3708400" y="2593887"/>
            <a:ext cx="503238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3200">
              <a:ea typeface="+mj-ea"/>
              <a:cs typeface="Times New Roman" pitchFamily="18" charset="0"/>
            </a:endParaRPr>
          </a:p>
        </p:txBody>
      </p:sp>
      <p:sp>
        <p:nvSpPr>
          <p:cNvPr id="264208" name="Text Box 16"/>
          <p:cNvSpPr txBox="1">
            <a:spLocks noChangeArrowheads="1"/>
          </p:cNvSpPr>
          <p:nvPr/>
        </p:nvSpPr>
        <p:spPr bwMode="auto">
          <a:xfrm>
            <a:off x="4211638" y="2377987"/>
            <a:ext cx="1873250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>
                <a:ea typeface="+mj-ea"/>
                <a:cs typeface="Times New Roman" pitchFamily="18" charset="0"/>
              </a:rPr>
              <a:t>除</a:t>
            </a: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以</a:t>
            </a:r>
            <a:endParaRPr kumimoji="1" lang="en-US" altLang="zh-CN" sz="3200" dirty="0" smtClean="0">
              <a:ea typeface="+mj-ea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量化</a:t>
            </a:r>
            <a:r>
              <a:rPr kumimoji="1" lang="zh-CN" altLang="en-US" sz="3200" dirty="0">
                <a:ea typeface="+mj-ea"/>
                <a:cs typeface="Times New Roman" pitchFamily="18" charset="0"/>
              </a:rPr>
              <a:t>系数</a:t>
            </a:r>
          </a:p>
        </p:txBody>
      </p:sp>
      <p:sp>
        <p:nvSpPr>
          <p:cNvPr id="264209" name="Line 17"/>
          <p:cNvSpPr>
            <a:spLocks noChangeShapeType="1"/>
          </p:cNvSpPr>
          <p:nvPr/>
        </p:nvSpPr>
        <p:spPr bwMode="auto">
          <a:xfrm>
            <a:off x="6084888" y="2593887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3200">
              <a:ea typeface="+mj-ea"/>
              <a:cs typeface="Times New Roman" pitchFamily="18" charset="0"/>
            </a:endParaRPr>
          </a:p>
        </p:txBody>
      </p:sp>
      <p:sp>
        <p:nvSpPr>
          <p:cNvPr id="264210" name="Text Box 18"/>
          <p:cNvSpPr txBox="1">
            <a:spLocks noChangeArrowheads="1"/>
          </p:cNvSpPr>
          <p:nvPr/>
        </p:nvSpPr>
        <p:spPr bwMode="auto">
          <a:xfrm>
            <a:off x="6573838" y="2392274"/>
            <a:ext cx="863600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取</a:t>
            </a:r>
            <a:endParaRPr kumimoji="1" lang="en-US" altLang="zh-CN" sz="3200" dirty="0" smtClean="0">
              <a:ea typeface="+mj-ea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整</a:t>
            </a:r>
            <a:endParaRPr kumimoji="1" lang="zh-CN" altLang="en-US" sz="3200" dirty="0">
              <a:ea typeface="+mj-ea"/>
              <a:cs typeface="Times New Roman" pitchFamily="18" charset="0"/>
            </a:endParaRPr>
          </a:p>
        </p:txBody>
      </p:sp>
      <p:sp>
        <p:nvSpPr>
          <p:cNvPr id="264211" name="Text Box 19"/>
          <p:cNvSpPr txBox="1">
            <a:spLocks noChangeArrowheads="1"/>
          </p:cNvSpPr>
          <p:nvPr/>
        </p:nvSpPr>
        <p:spPr bwMode="auto">
          <a:xfrm>
            <a:off x="251520" y="1428736"/>
            <a:ext cx="2447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dirty="0">
                <a:ea typeface="+mj-ea"/>
                <a:cs typeface="Times New Roman" pitchFamily="18" charset="0"/>
              </a:rPr>
              <a:t>1</a:t>
            </a:r>
            <a:r>
              <a:rPr kumimoji="1" lang="zh-CN" altLang="en-US" sz="3200" dirty="0">
                <a:ea typeface="+mj-ea"/>
                <a:cs typeface="Times New Roman" pitchFamily="18" charset="0"/>
              </a:rPr>
              <a:t>）编码过程：</a:t>
            </a:r>
          </a:p>
        </p:txBody>
      </p:sp>
      <p:sp>
        <p:nvSpPr>
          <p:cNvPr id="264212" name="Text Box 20"/>
          <p:cNvSpPr txBox="1">
            <a:spLocks noChangeArrowheads="1"/>
          </p:cNvSpPr>
          <p:nvPr/>
        </p:nvSpPr>
        <p:spPr bwMode="auto">
          <a:xfrm>
            <a:off x="323850" y="4020528"/>
            <a:ext cx="30960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dirty="0">
                <a:ea typeface="+mj-ea"/>
                <a:cs typeface="Times New Roman" pitchFamily="18" charset="0"/>
              </a:rPr>
              <a:t>2</a:t>
            </a:r>
            <a:r>
              <a:rPr kumimoji="1" lang="zh-CN" altLang="en-US" sz="3200" dirty="0">
                <a:ea typeface="+mj-ea"/>
                <a:cs typeface="Times New Roman" pitchFamily="18" charset="0"/>
              </a:rPr>
              <a:t>）解码过程：</a:t>
            </a:r>
          </a:p>
        </p:txBody>
      </p:sp>
      <p:sp>
        <p:nvSpPr>
          <p:cNvPr id="264213" name="Text Box 21"/>
          <p:cNvSpPr txBox="1">
            <a:spLocks noChangeArrowheads="1"/>
          </p:cNvSpPr>
          <p:nvPr/>
        </p:nvSpPr>
        <p:spPr bwMode="auto">
          <a:xfrm>
            <a:off x="755650" y="5016004"/>
            <a:ext cx="1295400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压缩</a:t>
            </a:r>
            <a:endParaRPr kumimoji="1" lang="en-US" altLang="zh-CN" sz="3200" dirty="0" smtClean="0">
              <a:ea typeface="+mj-ea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图像</a:t>
            </a:r>
            <a:endParaRPr kumimoji="1" lang="zh-CN" altLang="en-US" sz="3200" dirty="0">
              <a:ea typeface="+mj-ea"/>
              <a:cs typeface="Times New Roman" pitchFamily="18" charset="0"/>
            </a:endParaRPr>
          </a:p>
        </p:txBody>
      </p:sp>
      <p:sp>
        <p:nvSpPr>
          <p:cNvPr id="264214" name="Line 22"/>
          <p:cNvSpPr>
            <a:spLocks noChangeShapeType="1"/>
          </p:cNvSpPr>
          <p:nvPr/>
        </p:nvSpPr>
        <p:spPr bwMode="auto">
          <a:xfrm>
            <a:off x="2051050" y="5217617"/>
            <a:ext cx="50482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3200">
              <a:ea typeface="+mj-ea"/>
              <a:cs typeface="Times New Roman" pitchFamily="18" charset="0"/>
            </a:endParaRPr>
          </a:p>
        </p:txBody>
      </p:sp>
      <p:sp>
        <p:nvSpPr>
          <p:cNvPr id="264215" name="Text Box 23"/>
          <p:cNvSpPr txBox="1">
            <a:spLocks noChangeArrowheads="1"/>
          </p:cNvSpPr>
          <p:nvPr/>
        </p:nvSpPr>
        <p:spPr bwMode="auto">
          <a:xfrm>
            <a:off x="2555875" y="5001717"/>
            <a:ext cx="1873250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>
                <a:ea typeface="+mj-ea"/>
                <a:cs typeface="Times New Roman" pitchFamily="18" charset="0"/>
              </a:rPr>
              <a:t>乘</a:t>
            </a: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以</a:t>
            </a:r>
            <a:endParaRPr kumimoji="1" lang="en-US" altLang="zh-CN" sz="3200" dirty="0" smtClean="0">
              <a:ea typeface="+mj-ea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量化</a:t>
            </a:r>
            <a:r>
              <a:rPr kumimoji="1" lang="zh-CN" altLang="en-US" sz="3200" dirty="0">
                <a:ea typeface="+mj-ea"/>
                <a:cs typeface="Times New Roman" pitchFamily="18" charset="0"/>
              </a:rPr>
              <a:t>系数</a:t>
            </a:r>
          </a:p>
        </p:txBody>
      </p:sp>
      <p:sp>
        <p:nvSpPr>
          <p:cNvPr id="264216" name="Line 24"/>
          <p:cNvSpPr>
            <a:spLocks noChangeShapeType="1"/>
          </p:cNvSpPr>
          <p:nvPr/>
        </p:nvSpPr>
        <p:spPr bwMode="auto">
          <a:xfrm>
            <a:off x="4441825" y="5217617"/>
            <a:ext cx="50482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3200">
              <a:ea typeface="+mj-ea"/>
              <a:cs typeface="Times New Roman" pitchFamily="18" charset="0"/>
            </a:endParaRPr>
          </a:p>
        </p:txBody>
      </p:sp>
      <p:sp>
        <p:nvSpPr>
          <p:cNvPr id="264217" name="Line 25"/>
          <p:cNvSpPr>
            <a:spLocks noChangeShapeType="1"/>
          </p:cNvSpPr>
          <p:nvPr/>
        </p:nvSpPr>
        <p:spPr bwMode="auto">
          <a:xfrm>
            <a:off x="6372225" y="5231904"/>
            <a:ext cx="360363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3200">
              <a:ea typeface="+mj-ea"/>
              <a:cs typeface="Times New Roman" pitchFamily="18" charset="0"/>
            </a:endParaRPr>
          </a:p>
        </p:txBody>
      </p:sp>
      <p:sp>
        <p:nvSpPr>
          <p:cNvPr id="264218" name="Text Box 26"/>
          <p:cNvSpPr txBox="1">
            <a:spLocks noChangeArrowheads="1"/>
          </p:cNvSpPr>
          <p:nvPr/>
        </p:nvSpPr>
        <p:spPr bwMode="auto">
          <a:xfrm>
            <a:off x="6732588" y="5001717"/>
            <a:ext cx="863600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取</a:t>
            </a:r>
            <a:endParaRPr kumimoji="1" lang="en-US" altLang="zh-CN" sz="3200" dirty="0" smtClean="0">
              <a:ea typeface="+mj-ea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整</a:t>
            </a:r>
            <a:endParaRPr kumimoji="1" lang="zh-CN" altLang="en-US" sz="3200" dirty="0">
              <a:ea typeface="+mj-ea"/>
              <a:cs typeface="Times New Roman" pitchFamily="18" charset="0"/>
            </a:endParaRPr>
          </a:p>
        </p:txBody>
      </p:sp>
      <p:sp>
        <p:nvSpPr>
          <p:cNvPr id="264219" name="Line 27"/>
          <p:cNvSpPr>
            <a:spLocks noChangeShapeType="1"/>
          </p:cNvSpPr>
          <p:nvPr/>
        </p:nvSpPr>
        <p:spPr bwMode="auto">
          <a:xfrm>
            <a:off x="7451725" y="2593887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3200">
              <a:ea typeface="+mj-ea"/>
              <a:cs typeface="Times New Roman" pitchFamily="18" charset="0"/>
            </a:endParaRPr>
          </a:p>
        </p:txBody>
      </p:sp>
      <p:sp>
        <p:nvSpPr>
          <p:cNvPr id="264220" name="Text Box 28"/>
          <p:cNvSpPr txBox="1">
            <a:spLocks noChangeArrowheads="1"/>
          </p:cNvSpPr>
          <p:nvPr/>
        </p:nvSpPr>
        <p:spPr bwMode="auto">
          <a:xfrm>
            <a:off x="7740650" y="2371110"/>
            <a:ext cx="1079822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压缩</a:t>
            </a:r>
            <a:endParaRPr kumimoji="1" lang="zh-CN" altLang="en-US" sz="3200" dirty="0">
              <a:ea typeface="+mj-ea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3200" dirty="0">
                <a:ea typeface="+mj-ea"/>
                <a:cs typeface="Times New Roman" pitchFamily="18" charset="0"/>
              </a:rPr>
              <a:t>图像</a:t>
            </a:r>
          </a:p>
        </p:txBody>
      </p:sp>
      <p:sp>
        <p:nvSpPr>
          <p:cNvPr id="264221" name="Line 29"/>
          <p:cNvSpPr>
            <a:spLocks noChangeShapeType="1"/>
          </p:cNvSpPr>
          <p:nvPr/>
        </p:nvSpPr>
        <p:spPr bwMode="auto">
          <a:xfrm>
            <a:off x="7596188" y="5217617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3200">
              <a:ea typeface="+mj-ea"/>
              <a:cs typeface="Times New Roman" pitchFamily="18" charset="0"/>
            </a:endParaRPr>
          </a:p>
        </p:txBody>
      </p:sp>
      <p:sp>
        <p:nvSpPr>
          <p:cNvPr id="264222" name="Text Box 30"/>
          <p:cNvSpPr txBox="1">
            <a:spLocks noChangeArrowheads="1"/>
          </p:cNvSpPr>
          <p:nvPr/>
        </p:nvSpPr>
        <p:spPr bwMode="auto">
          <a:xfrm>
            <a:off x="7885112" y="4942878"/>
            <a:ext cx="1007367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>
                <a:ea typeface="+mj-ea"/>
                <a:cs typeface="Times New Roman" pitchFamily="18" charset="0"/>
              </a:rPr>
              <a:t>解</a:t>
            </a:r>
            <a:r>
              <a:rPr kumimoji="1" lang="zh-CN" altLang="en-US" sz="3200" dirty="0" smtClean="0">
                <a:ea typeface="+mj-ea"/>
                <a:cs typeface="Times New Roman" pitchFamily="18" charset="0"/>
              </a:rPr>
              <a:t>压</a:t>
            </a:r>
            <a:endParaRPr kumimoji="1" lang="zh-CN" altLang="en-US" sz="3200" dirty="0">
              <a:ea typeface="+mj-ea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3200" dirty="0">
                <a:ea typeface="+mj-ea"/>
                <a:cs typeface="Times New Roman" pitchFamily="18" charset="0"/>
              </a:rPr>
              <a:t>图像</a:t>
            </a:r>
          </a:p>
        </p:txBody>
      </p:sp>
      <p:sp>
        <p:nvSpPr>
          <p:cNvPr id="2" name="下箭头 1"/>
          <p:cNvSpPr/>
          <p:nvPr/>
        </p:nvSpPr>
        <p:spPr>
          <a:xfrm rot="4516282">
            <a:off x="4574998" y="972602"/>
            <a:ext cx="224731" cy="64236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4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4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4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6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6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64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6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6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6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6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7" grpId="0" animBg="1"/>
      <p:bldP spid="264203" grpId="0" animBg="1"/>
      <p:bldP spid="264205" grpId="0" animBg="1"/>
      <p:bldP spid="264206" grpId="0" animBg="1"/>
      <p:bldP spid="264207" grpId="0" animBg="1"/>
      <p:bldP spid="264208" grpId="0" animBg="1"/>
      <p:bldP spid="264209" grpId="0" animBg="1"/>
      <p:bldP spid="264210" grpId="0" animBg="1"/>
      <p:bldP spid="264211" grpId="0"/>
      <p:bldP spid="264212" grpId="0"/>
      <p:bldP spid="264213" grpId="0" animBg="1"/>
      <p:bldP spid="264214" grpId="0" animBg="1"/>
      <p:bldP spid="264215" grpId="0" animBg="1"/>
      <p:bldP spid="264216" grpId="0" animBg="1"/>
      <p:bldP spid="264217" grpId="0" animBg="1"/>
      <p:bldP spid="264218" grpId="0" animBg="1"/>
      <p:bldP spid="264219" grpId="0" animBg="1"/>
      <p:bldP spid="264220" grpId="0" animBg="1"/>
      <p:bldP spid="264221" grpId="0" animBg="1"/>
      <p:bldP spid="264222" grpId="0" animBg="1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19" name="Text Box 27"/>
          <p:cNvSpPr txBox="1">
            <a:spLocks noChangeArrowheads="1"/>
          </p:cNvSpPr>
          <p:nvPr/>
        </p:nvSpPr>
        <p:spPr bwMode="auto">
          <a:xfrm>
            <a:off x="428596" y="4149080"/>
            <a:ext cx="4389068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>
                <a:ea typeface="+mn-ea"/>
                <a:cs typeface="Times New Roman" pitchFamily="18" charset="0"/>
              </a:rPr>
              <a:t>除以量化系数，取</a:t>
            </a:r>
            <a:r>
              <a:rPr kumimoji="1" lang="zh-CN" altLang="en-US" sz="3200" dirty="0" smtClean="0">
                <a:ea typeface="+mn-ea"/>
                <a:cs typeface="Times New Roman" pitchFamily="18" charset="0"/>
              </a:rPr>
              <a:t>整得</a:t>
            </a:r>
            <a:r>
              <a:rPr kumimoji="1" lang="en-US" altLang="zh-CN" sz="3200" dirty="0" smtClean="0">
                <a:ea typeface="+mn-ea"/>
                <a:cs typeface="Times New Roman" pitchFamily="18" charset="0"/>
              </a:rPr>
              <a:t>:</a:t>
            </a:r>
            <a:endParaRPr kumimoji="1" lang="zh-CN" altLang="en-US" sz="3200" dirty="0">
              <a:ea typeface="+mn-ea"/>
              <a:cs typeface="Times New Roman" pitchFamily="18" charset="0"/>
            </a:endParaRPr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28794" y="507985"/>
            <a:ext cx="5370512" cy="706437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DCT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变换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编码：示例</a:t>
            </a:r>
            <a:endParaRPr lang="zh-CN" altLang="en-US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213008" name="Object 16"/>
          <p:cNvGraphicFramePr>
            <a:graphicFrameLocks noGrp="1" noChangeAspect="1"/>
          </p:cNvGraphicFramePr>
          <p:nvPr>
            <p:ph sz="half" idx="1"/>
          </p:nvPr>
        </p:nvGraphicFramePr>
        <p:xfrm>
          <a:off x="2123728" y="5157192"/>
          <a:ext cx="2167250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70" name="Microsoft 公式 3.0" r:id="rId3" imgW="34747517" imgH="21945917" progId="Equation.3">
                  <p:embed/>
                </p:oleObj>
              </mc:Choice>
              <mc:Fallback>
                <p:oleObj name="Microsoft 公式 3.0" r:id="rId3" imgW="34747517" imgH="21945917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5157192"/>
                        <a:ext cx="2167250" cy="13681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000" name="Text Box 8"/>
          <p:cNvSpPr txBox="1">
            <a:spLocks noChangeArrowheads="1"/>
          </p:cNvSpPr>
          <p:nvPr/>
        </p:nvSpPr>
        <p:spPr bwMode="auto">
          <a:xfrm>
            <a:off x="447941" y="3429000"/>
            <a:ext cx="6624389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dirty="0" smtClean="0">
                <a:ea typeface="+mn-ea"/>
                <a:cs typeface="Times New Roman" pitchFamily="18" charset="0"/>
              </a:rPr>
              <a:t>Huffman</a:t>
            </a:r>
            <a:r>
              <a:rPr kumimoji="1" lang="zh-CN" altLang="en-US" sz="3200" dirty="0" smtClean="0">
                <a:ea typeface="+mn-ea"/>
                <a:cs typeface="Times New Roman" pitchFamily="18" charset="0"/>
              </a:rPr>
              <a:t>后</a:t>
            </a:r>
            <a:r>
              <a:rPr kumimoji="1" lang="en-US" altLang="zh-CN" sz="3200" dirty="0" smtClean="0">
                <a:ea typeface="+mn-ea"/>
                <a:cs typeface="Times New Roman" pitchFamily="18" charset="0"/>
              </a:rPr>
              <a:t>:</a:t>
            </a:r>
            <a:r>
              <a:rPr kumimoji="1" lang="en-US" altLang="zh-CN" sz="3200" dirty="0">
                <a:ea typeface="+mn-ea"/>
                <a:cs typeface="Times New Roman" pitchFamily="18" charset="0"/>
              </a:rPr>
              <a:t>42bits</a:t>
            </a:r>
            <a:r>
              <a:rPr kumimoji="1" lang="zh-CN" altLang="en-US" sz="3200" dirty="0">
                <a:ea typeface="+mn-ea"/>
                <a:cs typeface="Times New Roman" pitchFamily="18" charset="0"/>
              </a:rPr>
              <a:t>； 压缩比为</a:t>
            </a:r>
            <a:r>
              <a:rPr kumimoji="1" lang="en-US" altLang="zh-CN" sz="3200" dirty="0">
                <a:ea typeface="+mn-ea"/>
                <a:cs typeface="Times New Roman" pitchFamily="18" charset="0"/>
              </a:rPr>
              <a:t>3.05:1</a:t>
            </a:r>
          </a:p>
        </p:txBody>
      </p:sp>
      <p:sp>
        <p:nvSpPr>
          <p:cNvPr id="213001" name="Text Box 9"/>
          <p:cNvSpPr txBox="1">
            <a:spLocks noChangeArrowheads="1"/>
          </p:cNvSpPr>
          <p:nvPr/>
        </p:nvSpPr>
        <p:spPr bwMode="auto">
          <a:xfrm>
            <a:off x="5004048" y="5534561"/>
            <a:ext cx="3600400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dirty="0" smtClean="0">
                <a:ea typeface="+mn-ea"/>
                <a:cs typeface="Times New Roman" pitchFamily="18" charset="0"/>
              </a:rPr>
              <a:t>Huffman</a:t>
            </a:r>
            <a:r>
              <a:rPr kumimoji="1" lang="zh-CN" altLang="en-US" sz="3200" smtClean="0">
                <a:ea typeface="+mn-ea"/>
                <a:cs typeface="Times New Roman" pitchFamily="18" charset="0"/>
              </a:rPr>
              <a:t>后</a:t>
            </a:r>
            <a:r>
              <a:rPr kumimoji="1" lang="en-US" altLang="zh-CN" sz="3200" dirty="0" smtClean="0">
                <a:ea typeface="+mn-ea"/>
                <a:cs typeface="Times New Roman" pitchFamily="18" charset="0"/>
              </a:rPr>
              <a:t>:</a:t>
            </a:r>
            <a:r>
              <a:rPr kumimoji="1" lang="en-US" altLang="zh-CN" sz="3200" dirty="0">
                <a:ea typeface="+mn-ea"/>
                <a:cs typeface="Times New Roman" pitchFamily="18" charset="0"/>
              </a:rPr>
              <a:t>16bits;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dirty="0">
                <a:ea typeface="+mn-ea"/>
                <a:cs typeface="Times New Roman" pitchFamily="18" charset="0"/>
              </a:rPr>
              <a:t>压缩比为：</a:t>
            </a:r>
            <a:r>
              <a:rPr kumimoji="1" lang="en-US" altLang="zh-CN" sz="3200" dirty="0">
                <a:ea typeface="+mn-ea"/>
                <a:cs typeface="Times New Roman" pitchFamily="18" charset="0"/>
              </a:rPr>
              <a:t>8:1</a:t>
            </a:r>
          </a:p>
        </p:txBody>
      </p:sp>
      <p:sp>
        <p:nvSpPr>
          <p:cNvPr id="213014" name="Text Box 22"/>
          <p:cNvSpPr txBox="1">
            <a:spLocks noChangeArrowheads="1"/>
          </p:cNvSpPr>
          <p:nvPr/>
        </p:nvSpPr>
        <p:spPr bwMode="auto">
          <a:xfrm>
            <a:off x="323528" y="1124744"/>
            <a:ext cx="936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>
                <a:ea typeface="+mn-ea"/>
                <a:cs typeface="Times New Roman" pitchFamily="18" charset="0"/>
              </a:rPr>
              <a:t>例：</a:t>
            </a:r>
          </a:p>
        </p:txBody>
      </p:sp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2268538" y="1989138"/>
          <a:ext cx="1808162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71" name="Equation" r:id="rId5" imgW="35357117" imgH="21945917" progId="Equation.3">
                  <p:embed/>
                </p:oleObj>
              </mc:Choice>
              <mc:Fallback>
                <p:oleObj name="Equation" r:id="rId5" imgW="35357117" imgH="21945917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989138"/>
                        <a:ext cx="1808162" cy="1122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015" name="Text Box 23"/>
          <p:cNvSpPr txBox="1">
            <a:spLocks noChangeArrowheads="1"/>
          </p:cNvSpPr>
          <p:nvPr/>
        </p:nvSpPr>
        <p:spPr bwMode="auto">
          <a:xfrm>
            <a:off x="323528" y="1844824"/>
            <a:ext cx="18732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>
                <a:ea typeface="+mn-ea"/>
                <a:cs typeface="Times New Roman" pitchFamily="18" charset="0"/>
              </a:rPr>
              <a:t>原图像为：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140200" y="2135190"/>
            <a:ext cx="1152525" cy="1077913"/>
            <a:chOff x="2608" y="1572"/>
            <a:chExt cx="726" cy="679"/>
          </a:xfrm>
        </p:grpSpPr>
        <p:sp>
          <p:nvSpPr>
            <p:cNvPr id="212998" name="AutoShape 6"/>
            <p:cNvSpPr>
              <a:spLocks noChangeArrowheads="1"/>
            </p:cNvSpPr>
            <p:nvPr/>
          </p:nvSpPr>
          <p:spPr bwMode="auto">
            <a:xfrm>
              <a:off x="2608" y="1842"/>
              <a:ext cx="636" cy="136"/>
            </a:xfrm>
            <a:prstGeom prst="rightArrow">
              <a:avLst>
                <a:gd name="adj1" fmla="val 50000"/>
                <a:gd name="adj2" fmla="val 11691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3200">
                <a:ea typeface="+mn-ea"/>
                <a:cs typeface="Times New Roman" pitchFamily="18" charset="0"/>
              </a:endParaRPr>
            </a:p>
          </p:txBody>
        </p:sp>
        <p:sp>
          <p:nvSpPr>
            <p:cNvPr id="213017" name="Text Box 25"/>
            <p:cNvSpPr txBox="1">
              <a:spLocks noChangeArrowheads="1"/>
            </p:cNvSpPr>
            <p:nvPr/>
          </p:nvSpPr>
          <p:spPr bwMode="auto">
            <a:xfrm>
              <a:off x="2608" y="1572"/>
              <a:ext cx="726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 dirty="0">
                  <a:ea typeface="+mn-ea"/>
                  <a:cs typeface="Times New Roman" pitchFamily="18" charset="0"/>
                </a:rPr>
                <a:t>DCT</a:t>
              </a:r>
              <a:r>
                <a:rPr kumimoji="1" lang="zh-CN" altLang="en-US" sz="3200" dirty="0">
                  <a:ea typeface="+mn-ea"/>
                  <a:cs typeface="Times New Roman" pitchFamily="18" charset="0"/>
                </a:rPr>
                <a:t>变换</a:t>
              </a:r>
            </a:p>
          </p:txBody>
        </p:sp>
      </p:grpSp>
      <p:graphicFrame>
        <p:nvGraphicFramePr>
          <p:cNvPr id="213021" name="Object 29"/>
          <p:cNvGraphicFramePr>
            <a:graphicFrameLocks noChangeAspect="1"/>
          </p:cNvGraphicFramePr>
          <p:nvPr/>
        </p:nvGraphicFramePr>
        <p:xfrm>
          <a:off x="5219700" y="2000240"/>
          <a:ext cx="3853842" cy="121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72" name="Equation" r:id="rId7" imgW="69494717" imgH="21945917" progId="Equation.DSMT4">
                  <p:embed/>
                </p:oleObj>
              </mc:Choice>
              <mc:Fallback>
                <p:oleObj name="Equation" r:id="rId7" imgW="69494717" imgH="21945917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000240"/>
                        <a:ext cx="3853842" cy="12160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23" name="Object 31"/>
          <p:cNvGraphicFramePr>
            <a:graphicFrameLocks noChangeAspect="1"/>
          </p:cNvGraphicFramePr>
          <p:nvPr/>
        </p:nvGraphicFramePr>
        <p:xfrm>
          <a:off x="5286380" y="4000504"/>
          <a:ext cx="2042192" cy="1500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73" name="Equation" r:id="rId9" imgW="29870717" imgH="21945917" progId="Equation.DSMT4">
                  <p:embed/>
                </p:oleObj>
              </mc:Choice>
              <mc:Fallback>
                <p:oleObj name="Equation" r:id="rId9" imgW="29870717" imgH="21945917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0" y="4000504"/>
                        <a:ext cx="2042192" cy="15001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utoShape 18"/>
          <p:cNvSpPr>
            <a:spLocks noChangeArrowheads="1"/>
          </p:cNvSpPr>
          <p:nvPr/>
        </p:nvSpPr>
        <p:spPr bwMode="auto">
          <a:xfrm rot="2649646" flipV="1">
            <a:off x="2628300" y="4877785"/>
            <a:ext cx="685908" cy="197597"/>
          </a:xfrm>
          <a:prstGeom prst="rightArrow">
            <a:avLst>
              <a:gd name="adj1" fmla="val 50000"/>
              <a:gd name="adj2" fmla="val 88229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sz="3200">
              <a:ea typeface="+mn-ea"/>
              <a:cs typeface="Times New Roman" pitchFamily="18" charset="0"/>
            </a:endParaRPr>
          </a:p>
        </p:txBody>
      </p:sp>
      <p:sp>
        <p:nvSpPr>
          <p:cNvPr id="17" name="AutoShape 18"/>
          <p:cNvSpPr>
            <a:spLocks noChangeArrowheads="1"/>
          </p:cNvSpPr>
          <p:nvPr/>
        </p:nvSpPr>
        <p:spPr bwMode="auto">
          <a:xfrm rot="8127608" flipV="1">
            <a:off x="1304699" y="3027063"/>
            <a:ext cx="1248191" cy="168873"/>
          </a:xfrm>
          <a:prstGeom prst="rightArrow">
            <a:avLst>
              <a:gd name="adj1" fmla="val 50000"/>
              <a:gd name="adj2" fmla="val 88229"/>
            </a:avLst>
          </a:prstGeom>
          <a:solidFill>
            <a:schemeClr val="tx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3200">
              <a:ea typeface="+mn-ea"/>
              <a:cs typeface="Times New Roman" pitchFamily="18" charset="0"/>
            </a:endParaRPr>
          </a:p>
        </p:txBody>
      </p:sp>
      <p:sp>
        <p:nvSpPr>
          <p:cNvPr id="18" name="AutoShape 18"/>
          <p:cNvSpPr>
            <a:spLocks noChangeArrowheads="1"/>
          </p:cNvSpPr>
          <p:nvPr/>
        </p:nvSpPr>
        <p:spPr bwMode="auto">
          <a:xfrm rot="8127608" flipV="1">
            <a:off x="7421007" y="3675053"/>
            <a:ext cx="1248191" cy="168873"/>
          </a:xfrm>
          <a:prstGeom prst="rightArrow">
            <a:avLst>
              <a:gd name="adj1" fmla="val 50000"/>
              <a:gd name="adj2" fmla="val 88229"/>
            </a:avLst>
          </a:prstGeom>
          <a:solidFill>
            <a:schemeClr val="tx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3200"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1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1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1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019" grpId="0" animBg="1" autoUpdateAnimBg="0"/>
      <p:bldP spid="213000" grpId="0" animBg="1" autoUpdateAnimBg="0"/>
      <p:bldP spid="213001" grpId="0" animBg="1" autoUpdateAnimBg="0"/>
      <p:bldP spid="213014" grpId="0" autoUpdateAnimBg="0"/>
      <p:bldP spid="213015" grpId="0" autoUpdateAnimBg="0"/>
      <p:bldP spid="16" grpId="0" animBg="1"/>
      <p:bldP spid="17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2656"/>
            <a:ext cx="6336952" cy="698500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DCT</a:t>
            </a:r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变换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编码：例图</a:t>
            </a:r>
            <a:endParaRPr lang="zh-CN" altLang="en-US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84213" y="1772816"/>
            <a:ext cx="3671764" cy="4458801"/>
            <a:chOff x="431" y="1298"/>
            <a:chExt cx="2267" cy="2629"/>
          </a:xfrm>
        </p:grpSpPr>
        <p:pic>
          <p:nvPicPr>
            <p:cNvPr id="214021" name="Picture 5" descr="wp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" y="1298"/>
              <a:ext cx="2267" cy="2267"/>
            </a:xfrm>
            <a:prstGeom prst="rect">
              <a:avLst/>
            </a:prstGeom>
            <a:noFill/>
          </p:spPr>
        </p:pic>
        <p:sp>
          <p:nvSpPr>
            <p:cNvPr id="214022" name="Text Box 6"/>
            <p:cNvSpPr txBox="1">
              <a:spLocks noChangeArrowheads="1"/>
            </p:cNvSpPr>
            <p:nvPr/>
          </p:nvSpPr>
          <p:spPr bwMode="auto">
            <a:xfrm>
              <a:off x="1073" y="3582"/>
              <a:ext cx="900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>
                  <a:ea typeface="+mn-ea"/>
                  <a:cs typeface="Times New Roman" pitchFamily="18" charset="0"/>
                </a:rPr>
                <a:t>原图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0" y="1772816"/>
            <a:ext cx="3886200" cy="4568654"/>
            <a:chOff x="3061" y="1344"/>
            <a:chExt cx="2267" cy="2653"/>
          </a:xfrm>
        </p:grpSpPr>
        <p:pic>
          <p:nvPicPr>
            <p:cNvPr id="214023" name="Picture 7" descr="wp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61" y="1344"/>
              <a:ext cx="2267" cy="2267"/>
            </a:xfrm>
            <a:prstGeom prst="rect">
              <a:avLst/>
            </a:prstGeom>
            <a:noFill/>
          </p:spPr>
        </p:pic>
        <p:sp>
          <p:nvSpPr>
            <p:cNvPr id="214024" name="Text Box 8"/>
            <p:cNvSpPr txBox="1">
              <a:spLocks noChangeArrowheads="1"/>
            </p:cNvSpPr>
            <p:nvPr/>
          </p:nvSpPr>
          <p:spPr bwMode="auto">
            <a:xfrm>
              <a:off x="3833" y="3657"/>
              <a:ext cx="1224" cy="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 dirty="0">
                  <a:ea typeface="+mn-ea"/>
                  <a:cs typeface="Times New Roman" pitchFamily="18" charset="0"/>
                </a:rPr>
                <a:t>解压图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332656"/>
            <a:ext cx="7943850" cy="77152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本章内容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756171" y="1340768"/>
            <a:ext cx="7488237" cy="4752528"/>
          </a:xfrm>
          <a:ln/>
        </p:spPr>
        <p:txBody>
          <a:bodyPr>
            <a:no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11.0 </a:t>
            </a:r>
            <a:r>
              <a:rPr lang="zh-CN" altLang="en-US" dirty="0" smtClean="0">
                <a:latin typeface="+mn-ea"/>
              </a:rPr>
              <a:t>研究背景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11.1 </a:t>
            </a:r>
            <a:r>
              <a:rPr lang="zh-CN" altLang="en-US" dirty="0" smtClean="0">
                <a:latin typeface="+mn-ea"/>
              </a:rPr>
              <a:t>数据的冗余的概念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11.2 </a:t>
            </a:r>
            <a:r>
              <a:rPr lang="zh-CN" altLang="en-US" dirty="0" smtClean="0">
                <a:latin typeface="+mn-ea"/>
              </a:rPr>
              <a:t>图像的无损压缩编码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11.2.1  </a:t>
            </a:r>
            <a:r>
              <a:rPr lang="zh-CN" altLang="en-US" dirty="0" smtClean="0">
                <a:latin typeface="+mn-ea"/>
              </a:rPr>
              <a:t>行程（</a:t>
            </a:r>
            <a:r>
              <a:rPr lang="en-US" altLang="zh-CN" dirty="0" smtClean="0">
                <a:latin typeface="+mn-ea"/>
              </a:rPr>
              <a:t>RLE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11.2.2  </a:t>
            </a:r>
            <a:r>
              <a:rPr lang="zh-CN" altLang="en-US" dirty="0" smtClean="0">
                <a:latin typeface="+mn-ea"/>
              </a:rPr>
              <a:t>霍夫曼（</a:t>
            </a:r>
            <a:r>
              <a:rPr lang="en-US" altLang="zh-CN" dirty="0" smtClean="0">
                <a:latin typeface="+mn-ea"/>
              </a:rPr>
              <a:t>Huffman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11.2.3  </a:t>
            </a:r>
            <a:r>
              <a:rPr lang="zh-CN" altLang="en-US" dirty="0" smtClean="0">
                <a:latin typeface="+mn-ea"/>
              </a:rPr>
              <a:t>算术编码</a:t>
            </a:r>
            <a:endParaRPr lang="en-US" altLang="zh-CN" dirty="0" smtClean="0">
              <a:latin typeface="+mn-ea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en-US" altLang="zh-CN" sz="3200" dirty="0" smtClean="0">
                <a:latin typeface="+mn-ea"/>
              </a:rPr>
              <a:t>11.3 </a:t>
            </a:r>
            <a:r>
              <a:rPr lang="zh-CN" altLang="en-US" sz="3200" dirty="0" smtClean="0">
                <a:latin typeface="+mn-ea"/>
              </a:rPr>
              <a:t>图像</a:t>
            </a:r>
            <a:r>
              <a:rPr lang="zh-CN" altLang="en-US" sz="3200" dirty="0">
                <a:latin typeface="+mn-ea"/>
              </a:rPr>
              <a:t>的有损压缩编码</a:t>
            </a:r>
          </a:p>
          <a:p>
            <a:pPr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11.4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图像的变换压缩编码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11.7 </a:t>
            </a:r>
            <a:r>
              <a:rPr lang="zh-CN" altLang="en-US" dirty="0" smtClean="0">
                <a:latin typeface="+mn-ea"/>
              </a:rPr>
              <a:t>混合压缩编码</a:t>
            </a:r>
            <a:endParaRPr lang="zh-CN" altLang="en-US" dirty="0">
              <a:latin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76056" y="1700808"/>
            <a:ext cx="4752528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sz="28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44280" y="5157192"/>
            <a:ext cx="3199720" cy="214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傅里叶变换的回顾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(FT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)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ea typeface="+mn-ea"/>
                <a:cs typeface="Times New Roman" pitchFamily="18" charset="0"/>
              </a:rPr>
              <a:t>离散余弦变换概念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(DCT)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>
                <a:ea typeface="+mn-ea"/>
                <a:cs typeface="Times New Roman" pitchFamily="18" charset="0"/>
              </a:rPr>
              <a:t>离散余弦变换实例</a:t>
            </a:r>
            <a:r>
              <a:rPr lang="en-US" altLang="zh-CN" sz="2000" dirty="0">
                <a:ea typeface="+mn-ea"/>
                <a:cs typeface="Times New Roman" pitchFamily="18" charset="0"/>
              </a:rPr>
              <a:t>(DCT)</a:t>
            </a:r>
            <a:endParaRPr lang="zh-CN" altLang="en-US" sz="2000" dirty="0"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离散余弦变换编程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(</a:t>
            </a:r>
            <a:r>
              <a:rPr lang="en-US" altLang="zh-CN" sz="2000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DCT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)</a:t>
            </a:r>
            <a:endParaRPr lang="zh-CN" altLang="en-US" sz="2000" b="1" dirty="0" smtClean="0">
              <a:solidFill>
                <a:srgbClr val="0000FF"/>
              </a:solidFill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33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620688"/>
            <a:ext cx="7934389" cy="7762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DCT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变换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编码：设计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思想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785926"/>
            <a:ext cx="8064896" cy="3311525"/>
          </a:xfrm>
          <a:ln w="28575">
            <a:noFill/>
          </a:ln>
        </p:spPr>
        <p:txBody>
          <a:bodyPr>
            <a:noAutofit/>
          </a:bodyPr>
          <a:lstStyle/>
          <a:p>
            <a:pPr>
              <a:lnSpc>
                <a:spcPct val="130000"/>
              </a:lnSpc>
              <a:buSzPct val="85000"/>
              <a:buFont typeface="Wingdings" pitchFamily="2" charset="2"/>
              <a:buChar char="n"/>
            </a:pPr>
            <a:r>
              <a:rPr lang="en-US" altLang="zh-CN" dirty="0">
                <a:latin typeface="Times New Roman" pitchFamily="18" charset="0"/>
                <a:ea typeface="+mj-ea"/>
                <a:cs typeface="Times New Roman" pitchFamily="18" charset="0"/>
              </a:rPr>
              <a:t>DCT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变换是希望在接收方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不产生误解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的前提下进行一定的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信息丢失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。</a:t>
            </a:r>
          </a:p>
          <a:p>
            <a:pPr>
              <a:lnSpc>
                <a:spcPct val="130000"/>
              </a:lnSpc>
              <a:buSzPct val="85000"/>
              <a:buFont typeface="Wingdings" pitchFamily="2" charset="2"/>
              <a:buChar char="n"/>
            </a:pP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由前面所讲到的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频域变换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得到的启示，就是将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低频与高频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部分的信息，分别按照不同的数据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承载方式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进行表述。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50002"/>
            <a:ext cx="8229600" cy="850106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整幅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DCT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演示</a:t>
            </a:r>
            <a:endParaRPr lang="zh-CN" altLang="en-US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836712"/>
            <a:ext cx="7355160" cy="420933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全图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DCT</a:t>
            </a: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  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55576" y="1548074"/>
            <a:ext cx="8131944" cy="3640634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正变换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：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逆变换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：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其中：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182562"/>
              </p:ext>
            </p:extLst>
          </p:nvPr>
        </p:nvGraphicFramePr>
        <p:xfrm>
          <a:off x="965510" y="2026634"/>
          <a:ext cx="77120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913" name="公式" r:id="rId4" imgW="4546440" imgH="444240" progId="Equation.3">
                  <p:embed/>
                </p:oleObj>
              </mc:Choice>
              <mc:Fallback>
                <p:oleObj name="公式" r:id="rId4" imgW="454644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510" y="2026634"/>
                        <a:ext cx="7712075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46570"/>
              </p:ext>
            </p:extLst>
          </p:nvPr>
        </p:nvGraphicFramePr>
        <p:xfrm>
          <a:off x="970483" y="3477289"/>
          <a:ext cx="6336704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914" name="公式" r:id="rId6" imgW="3593880" imgH="444240" progId="Equation.3">
                  <p:embed/>
                </p:oleObj>
              </mc:Choice>
              <mc:Fallback>
                <p:oleObj name="公式" r:id="rId6" imgW="3593880" imgH="444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483" y="3477289"/>
                        <a:ext cx="6336704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272704" y="4437112"/>
            <a:ext cx="3962400" cy="1150937"/>
            <a:chOff x="1392" y="3203"/>
            <a:chExt cx="2496" cy="7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1392" y="3203"/>
            <a:ext cx="960" cy="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915" name="公式" r:id="rId8" imgW="672840" imgH="507960" progId="Equation.3">
                    <p:embed/>
                  </p:oleObj>
                </mc:Choice>
                <mc:Fallback>
                  <p:oleObj name="公式" r:id="rId8" imgW="672840" imgH="50796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203"/>
                          <a:ext cx="960" cy="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2784" y="3312"/>
              <a:ext cx="1104" cy="540"/>
              <a:chOff x="2784" y="3312"/>
              <a:chExt cx="1104" cy="540"/>
            </a:xfrm>
          </p:grpSpPr>
          <p:graphicFrame>
            <p:nvGraphicFramePr>
              <p:cNvPr id="10" name="Object 9"/>
              <p:cNvGraphicFramePr>
                <a:graphicFrameLocks noChangeAspect="1"/>
              </p:cNvGraphicFramePr>
              <p:nvPr/>
            </p:nvGraphicFramePr>
            <p:xfrm>
              <a:off x="2784" y="3312"/>
              <a:ext cx="48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1916" name="公式" r:id="rId10" imgW="355320" imgH="177480" progId="Equation.3">
                      <p:embed/>
                    </p:oleObj>
                  </mc:Choice>
                  <mc:Fallback>
                    <p:oleObj name="公式" r:id="rId10" imgW="355320" imgH="177480" progId="Equation.3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3312"/>
                            <a:ext cx="480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10"/>
              <p:cNvGraphicFramePr>
                <a:graphicFrameLocks noChangeAspect="1"/>
              </p:cNvGraphicFramePr>
              <p:nvPr/>
            </p:nvGraphicFramePr>
            <p:xfrm>
              <a:off x="2784" y="3617"/>
              <a:ext cx="1104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1917" name="公式" r:id="rId12" imgW="952200" imgH="203040" progId="Equation.3">
                      <p:embed/>
                    </p:oleObj>
                  </mc:Choice>
                  <mc:Fallback>
                    <p:oleObj name="公式" r:id="rId12" imgW="952200" imgH="203040" progId="Equation.3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3617"/>
                            <a:ext cx="1104" cy="23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2" name="矩形 11"/>
          <p:cNvSpPr/>
          <p:nvPr/>
        </p:nvSpPr>
        <p:spPr>
          <a:xfrm>
            <a:off x="755576" y="5588049"/>
            <a:ext cx="74838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03DCT\05DCT-Only\DCT-SELF</a:t>
            </a:r>
          </a:p>
          <a:p>
            <a:r>
              <a:rPr lang="en-US" altLang="zh-CN" sz="3200" dirty="0" smtClean="0">
                <a:cs typeface="Times New Roman" pitchFamily="18" charset="0"/>
              </a:rPr>
              <a:t>     lena-gray128-8bit.bmp</a:t>
            </a:r>
            <a:endParaRPr lang="en-US" altLang="zh-CN" sz="3200" dirty="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642159"/>
            <a:ext cx="8334668" cy="5001419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8*8 DCT</a:t>
            </a: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byte *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pImageData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double  *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pFuvArray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;    //DCT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变换结果缓冲区</a:t>
            </a:r>
          </a:p>
          <a:p>
            <a:pPr>
              <a:buNone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double  *pImage8;        //8*8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变换图像缓冲区</a:t>
            </a:r>
          </a:p>
          <a:p>
            <a:pPr>
              <a:buNone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double  *pFuv8;            //8*8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变换频谱缓冲区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为什么有许多亮点？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 lena-gray128-8bit.bmp</a:t>
            </a: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 lena-gray512-8bit.bmp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8*8DCT</a:t>
            </a: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演示</a:t>
            </a:r>
            <a:endParaRPr lang="zh-CN" altLang="en-US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42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4077072"/>
            <a:ext cx="2736304" cy="2669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323528" y="5301208"/>
            <a:ext cx="64476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  03DCT\06DCT-Quantify\DCT-Quantify8-Frame</a:t>
            </a:r>
            <a:endParaRPr lang="en-US" altLang="zh-C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演示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268760"/>
            <a:ext cx="7355160" cy="420933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8*8 DCT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，如何压缩一幅图像？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BOOL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CBMPEdit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DCTTransform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BOOL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CBMPEdit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IDCTTransform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演示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268760"/>
            <a:ext cx="7355160" cy="420933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8*8 DCT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，如何压缩一幅图像？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BOOL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CBMPEdit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DCTTransform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BOOL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CBMPEdit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IDCTTransform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如何定义掩模？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如何提高各点的精度？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0165" y="3140968"/>
            <a:ext cx="3776331" cy="309634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演示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36712"/>
            <a:ext cx="6408712" cy="561662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8*8 DCT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，如何压缩一幅图像？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BOOL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CBMPEdit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DCTTransform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BOOL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CBMPEdit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IDCTTransform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如何定义掩模？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如何提高各点的精度？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F:\00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北方工大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\92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图像信息处理本科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2013\03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课堂演示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\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章图像变换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\03DCT\06DCT-Quantify\DCT-Quantify8-Answer-3</a:t>
            </a:r>
          </a:p>
          <a:p>
            <a:pPr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lena-gray512-8bit.bmp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980727"/>
            <a:ext cx="2592288" cy="212550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" y="1054100"/>
            <a:ext cx="2089150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Rectangle 2"/>
          <p:cNvSpPr>
            <a:spLocks noGrp="1" noChangeArrowheads="1"/>
          </p:cNvSpPr>
          <p:nvPr/>
        </p:nvSpPr>
        <p:spPr bwMode="auto">
          <a:xfrm>
            <a:off x="466725" y="-98425"/>
            <a:ext cx="82296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zh-CN" altLang="en-US" sz="4400" b="1">
                <a:latin typeface="Calibri" pitchFamily="34" charset="0"/>
                <a:sym typeface="Calibri" pitchFamily="34" charset="0"/>
              </a:rPr>
              <a:t>压缩与编码举例</a:t>
            </a:r>
            <a:endParaRPr lang="en-US" sz="4400">
              <a:latin typeface="Calibri" pitchFamily="34" charset="0"/>
              <a:sym typeface="Calibri" pitchFamily="34" charset="0"/>
            </a:endParaRP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313" y="1111250"/>
            <a:ext cx="2203450" cy="13652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32773" name="Object 6"/>
          <p:cNvGraphicFramePr>
            <a:graphicFrameLocks noChangeAspect="1"/>
          </p:cNvGraphicFramePr>
          <p:nvPr/>
        </p:nvGraphicFramePr>
        <p:xfrm>
          <a:off x="-36513" y="3287713"/>
          <a:ext cx="1008063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61" r:id="rId6" imgW="1164471" imgH="1137378" progId="Visio.Drawing.11">
                  <p:embed/>
                </p:oleObj>
              </mc:Choice>
              <mc:Fallback>
                <p:oleObj r:id="rId6" imgW="1164471" imgH="1137378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3" y="3287713"/>
                        <a:ext cx="1008063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11638" y="2924175"/>
            <a:ext cx="2449512" cy="16017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925" y="5014913"/>
            <a:ext cx="2198688" cy="14430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98750" y="5013325"/>
            <a:ext cx="2197100" cy="14414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89713" y="1052513"/>
            <a:ext cx="2160587" cy="14176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89713" y="5086350"/>
            <a:ext cx="2160587" cy="14160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2124075" y="1412875"/>
            <a:ext cx="576263" cy="28733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/>
              <a:t>FDCT</a:t>
            </a:r>
          </a:p>
        </p:txBody>
      </p:sp>
      <p:graphicFrame>
        <p:nvGraphicFramePr>
          <p:cNvPr id="32780" name="Object 12"/>
          <p:cNvGraphicFramePr>
            <a:graphicFrameLocks noChangeAspect="1"/>
          </p:cNvGraphicFramePr>
          <p:nvPr/>
        </p:nvGraphicFramePr>
        <p:xfrm>
          <a:off x="1258888" y="763588"/>
          <a:ext cx="5873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62" r:id="rId12" imgW="431957" imgH="203357" progId="Equation.3">
                  <p:embed/>
                </p:oleObj>
              </mc:Choice>
              <mc:Fallback>
                <p:oleObj r:id="rId12" imgW="431957" imgH="203357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763588"/>
                        <a:ext cx="587375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1" name="Object 13"/>
          <p:cNvGraphicFramePr>
            <a:graphicFrameLocks noChangeAspect="1"/>
          </p:cNvGraphicFramePr>
          <p:nvPr/>
        </p:nvGraphicFramePr>
        <p:xfrm>
          <a:off x="1403350" y="6526213"/>
          <a:ext cx="6540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63" r:id="rId14" imgW="482717" imgH="203357" progId="Equation.3">
                  <p:embed/>
                </p:oleObj>
              </mc:Choice>
              <mc:Fallback>
                <p:oleObj r:id="rId14" imgW="482717" imgH="203357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6526213"/>
                        <a:ext cx="654050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2" name="Object 14"/>
          <p:cNvGraphicFramePr>
            <a:graphicFrameLocks noChangeAspect="1"/>
          </p:cNvGraphicFramePr>
          <p:nvPr/>
        </p:nvGraphicFramePr>
        <p:xfrm>
          <a:off x="4068763" y="763588"/>
          <a:ext cx="6381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64" r:id="rId16" imgW="470117" imgH="203357" progId="Equation.3">
                  <p:embed/>
                </p:oleObj>
              </mc:Choice>
              <mc:Fallback>
                <p:oleObj r:id="rId16" imgW="470117" imgH="203357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3" y="763588"/>
                        <a:ext cx="638175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3" name="Object 15"/>
          <p:cNvGraphicFramePr>
            <a:graphicFrameLocks noChangeAspect="1"/>
          </p:cNvGraphicFramePr>
          <p:nvPr/>
        </p:nvGraphicFramePr>
        <p:xfrm>
          <a:off x="4170363" y="6556375"/>
          <a:ext cx="690562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65" r:id="rId18" imgW="508277" imgH="203357" progId="Equation.3">
                  <p:embed/>
                </p:oleObj>
              </mc:Choice>
              <mc:Fallback>
                <p:oleObj r:id="rId18" imgW="508277" imgH="203357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6556375"/>
                        <a:ext cx="690562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4" name="Object 16"/>
          <p:cNvGraphicFramePr>
            <a:graphicFrameLocks noChangeAspect="1"/>
          </p:cNvGraphicFramePr>
          <p:nvPr/>
        </p:nvGraphicFramePr>
        <p:xfrm>
          <a:off x="8232775" y="565150"/>
          <a:ext cx="57626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66" r:id="rId20" imgW="470117" imgH="304877" progId="Equation.3">
                  <p:embed/>
                </p:oleObj>
              </mc:Choice>
              <mc:Fallback>
                <p:oleObj r:id="rId20" imgW="470117" imgH="304877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2775" y="565150"/>
                        <a:ext cx="576263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5" name="Object 17"/>
          <p:cNvGraphicFramePr>
            <a:graphicFrameLocks noChangeAspect="1"/>
          </p:cNvGraphicFramePr>
          <p:nvPr/>
        </p:nvGraphicFramePr>
        <p:xfrm>
          <a:off x="8166100" y="6470650"/>
          <a:ext cx="5778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67" r:id="rId22" imgW="470117" imgH="304877" progId="Equation.3">
                  <p:embed/>
                </p:oleObj>
              </mc:Choice>
              <mc:Fallback>
                <p:oleObj r:id="rId22" imgW="470117" imgH="304877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6100" y="6470650"/>
                        <a:ext cx="577850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6" name="Rectangle 18"/>
          <p:cNvSpPr>
            <a:spLocks noChangeArrowheads="1"/>
          </p:cNvSpPr>
          <p:nvPr/>
        </p:nvSpPr>
        <p:spPr bwMode="auto">
          <a:xfrm>
            <a:off x="34925" y="763588"/>
            <a:ext cx="1295400" cy="2159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/>
              <a:t>(a)源图像样本</a:t>
            </a:r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106363" y="6526213"/>
            <a:ext cx="1296987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/>
              <a:t>(b)重构图像样本</a:t>
            </a:r>
          </a:p>
        </p:txBody>
      </p:sp>
      <p:sp>
        <p:nvSpPr>
          <p:cNvPr id="32788" name="Rectangle 20"/>
          <p:cNvSpPr>
            <a:spLocks noChangeArrowheads="1"/>
          </p:cNvSpPr>
          <p:nvPr/>
        </p:nvSpPr>
        <p:spPr bwMode="auto">
          <a:xfrm>
            <a:off x="2195513" y="5373688"/>
            <a:ext cx="576262" cy="287337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/>
              <a:t>IDCT</a:t>
            </a:r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2844800" y="765175"/>
            <a:ext cx="1295400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/>
              <a:t>(c) FDCT系数</a:t>
            </a:r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2746375" y="6570663"/>
            <a:ext cx="1295400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/>
              <a:t>(d) 反量化后的系数</a:t>
            </a: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6734175" y="692150"/>
            <a:ext cx="1295400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/>
              <a:t>(e) 规则化量化系数</a:t>
            </a:r>
          </a:p>
        </p:txBody>
      </p:sp>
      <p:sp>
        <p:nvSpPr>
          <p:cNvPr id="32792" name="Rectangle 24"/>
          <p:cNvSpPr>
            <a:spLocks noChangeArrowheads="1"/>
          </p:cNvSpPr>
          <p:nvPr/>
        </p:nvSpPr>
        <p:spPr bwMode="auto">
          <a:xfrm>
            <a:off x="6756400" y="6597650"/>
            <a:ext cx="1296988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/>
              <a:t>(f) 规则化量化系数</a:t>
            </a: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5076825" y="1916113"/>
            <a:ext cx="1296988" cy="144462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200">
                <a:solidFill>
                  <a:schemeClr val="folHlink"/>
                </a:solidFill>
              </a:rPr>
              <a:t>DCTQuantify()</a:t>
            </a:r>
            <a:endParaRPr lang="zh-CN" altLang="en-US" sz="1200"/>
          </a:p>
        </p:txBody>
      </p:sp>
      <p:sp>
        <p:nvSpPr>
          <p:cNvPr id="32794" name="Rectangle 26"/>
          <p:cNvSpPr>
            <a:spLocks noChangeArrowheads="1"/>
          </p:cNvSpPr>
          <p:nvPr/>
        </p:nvSpPr>
        <p:spPr bwMode="auto">
          <a:xfrm>
            <a:off x="5076825" y="5949950"/>
            <a:ext cx="1296988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200">
                <a:solidFill>
                  <a:schemeClr val="folHlink"/>
                </a:solidFill>
              </a:rPr>
              <a:t>IDCTQuantify()</a:t>
            </a:r>
            <a:endParaRPr lang="zh-CN" altLang="en-US" sz="1200"/>
          </a:p>
        </p:txBody>
      </p:sp>
      <p:graphicFrame>
        <p:nvGraphicFramePr>
          <p:cNvPr id="32795" name="Object 27"/>
          <p:cNvGraphicFramePr>
            <a:graphicFrameLocks noChangeAspect="1"/>
          </p:cNvGraphicFramePr>
          <p:nvPr/>
        </p:nvGraphicFramePr>
        <p:xfrm>
          <a:off x="4860925" y="908050"/>
          <a:ext cx="16510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68" r:id="rId23" imgW="1562357" imgH="419357" progId="Equation.3">
                  <p:embed/>
                </p:oleObj>
              </mc:Choice>
              <mc:Fallback>
                <p:oleObj r:id="rId23" imgW="1562357" imgH="419357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908050"/>
                        <a:ext cx="165100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6" name="Object 28"/>
          <p:cNvGraphicFramePr>
            <a:graphicFrameLocks noChangeAspect="1"/>
          </p:cNvGraphicFramePr>
          <p:nvPr/>
        </p:nvGraphicFramePr>
        <p:xfrm>
          <a:off x="4932363" y="5230813"/>
          <a:ext cx="15859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69" r:id="rId25" imgW="1574957" imgH="304877" progId="Equation.3">
                  <p:embed/>
                </p:oleObj>
              </mc:Choice>
              <mc:Fallback>
                <p:oleObj r:id="rId25" imgW="1574957" imgH="304877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5230813"/>
                        <a:ext cx="1585912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7" name="AutoShape 29"/>
          <p:cNvSpPr>
            <a:spLocks noChangeArrowheads="1"/>
          </p:cNvSpPr>
          <p:nvPr/>
        </p:nvSpPr>
        <p:spPr bwMode="auto">
          <a:xfrm>
            <a:off x="8389938" y="3357563"/>
            <a:ext cx="576262" cy="647700"/>
          </a:xfrm>
          <a:prstGeom prst="can">
            <a:avLst>
              <a:gd name="adj" fmla="val 28099"/>
            </a:avLst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98" name="Rectangle 30"/>
          <p:cNvSpPr>
            <a:spLocks noChangeArrowheads="1"/>
          </p:cNvSpPr>
          <p:nvPr/>
        </p:nvSpPr>
        <p:spPr bwMode="auto">
          <a:xfrm>
            <a:off x="7886700" y="3573463"/>
            <a:ext cx="503238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/>
              <a:t>磁盘</a:t>
            </a:r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7508875" y="4160838"/>
            <a:ext cx="1296988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>
                <a:solidFill>
                  <a:schemeClr val="folHlink"/>
                </a:solidFill>
              </a:rPr>
              <a:t>IDCTRead()</a:t>
            </a:r>
          </a:p>
        </p:txBody>
      </p:sp>
      <p:sp>
        <p:nvSpPr>
          <p:cNvPr id="32800" name="箭头 521"/>
          <p:cNvSpPr>
            <a:spLocks noChangeShapeType="1"/>
          </p:cNvSpPr>
          <p:nvPr/>
        </p:nvSpPr>
        <p:spPr bwMode="auto">
          <a:xfrm>
            <a:off x="2122488" y="1844675"/>
            <a:ext cx="504825" cy="0"/>
          </a:xfrm>
          <a:prstGeom prst="line">
            <a:avLst/>
          </a:prstGeom>
          <a:noFill/>
          <a:ln w="28575" cap="flat" cmpd="sng">
            <a:solidFill>
              <a:schemeClr val="hlink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801" name="箭头 521"/>
          <p:cNvSpPr>
            <a:spLocks noChangeShapeType="1"/>
          </p:cNvSpPr>
          <p:nvPr/>
        </p:nvSpPr>
        <p:spPr bwMode="auto">
          <a:xfrm>
            <a:off x="4860925" y="1773238"/>
            <a:ext cx="1728788" cy="0"/>
          </a:xfrm>
          <a:prstGeom prst="line">
            <a:avLst/>
          </a:prstGeom>
          <a:noFill/>
          <a:ln w="28575" cap="flat" cmpd="sng">
            <a:solidFill>
              <a:schemeClr val="hlink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802" name="箭头 525"/>
          <p:cNvSpPr>
            <a:spLocks noChangeShapeType="1"/>
          </p:cNvSpPr>
          <p:nvPr/>
        </p:nvSpPr>
        <p:spPr bwMode="auto">
          <a:xfrm flipH="1">
            <a:off x="2195513" y="5807075"/>
            <a:ext cx="504825" cy="0"/>
          </a:xfrm>
          <a:prstGeom prst="line">
            <a:avLst/>
          </a:prstGeom>
          <a:noFill/>
          <a:ln w="28575" cap="flat" cmpd="sng">
            <a:solidFill>
              <a:schemeClr val="hlink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803" name="箭头 525"/>
          <p:cNvSpPr>
            <a:spLocks noChangeShapeType="1"/>
          </p:cNvSpPr>
          <p:nvPr/>
        </p:nvSpPr>
        <p:spPr bwMode="auto">
          <a:xfrm flipH="1">
            <a:off x="4859338" y="5880100"/>
            <a:ext cx="1728787" cy="0"/>
          </a:xfrm>
          <a:prstGeom prst="line">
            <a:avLst/>
          </a:prstGeom>
          <a:noFill/>
          <a:ln w="28575" cap="flat" cmpd="sng">
            <a:solidFill>
              <a:schemeClr val="hlink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804" name="箭头 530"/>
          <p:cNvSpPr>
            <a:spLocks noChangeShapeType="1"/>
          </p:cNvSpPr>
          <p:nvPr/>
        </p:nvSpPr>
        <p:spPr bwMode="auto">
          <a:xfrm>
            <a:off x="8678863" y="2493963"/>
            <a:ext cx="0" cy="863600"/>
          </a:xfrm>
          <a:prstGeom prst="line">
            <a:avLst/>
          </a:prstGeom>
          <a:noFill/>
          <a:ln w="28575" cap="flat" cmpd="sng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805" name="箭头 530"/>
          <p:cNvSpPr>
            <a:spLocks noChangeShapeType="1"/>
          </p:cNvSpPr>
          <p:nvPr/>
        </p:nvSpPr>
        <p:spPr bwMode="auto">
          <a:xfrm>
            <a:off x="8678863" y="4078288"/>
            <a:ext cx="0" cy="935037"/>
          </a:xfrm>
          <a:prstGeom prst="line">
            <a:avLst/>
          </a:prstGeom>
          <a:noFill/>
          <a:ln w="28575" cap="flat" cmpd="sng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806" name="Rectangle 38"/>
          <p:cNvSpPr>
            <a:spLocks noChangeArrowheads="1"/>
          </p:cNvSpPr>
          <p:nvPr/>
        </p:nvSpPr>
        <p:spPr bwMode="auto">
          <a:xfrm>
            <a:off x="7537450" y="2981325"/>
            <a:ext cx="1296988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>
                <a:solidFill>
                  <a:schemeClr val="folHlink"/>
                </a:solidFill>
              </a:rPr>
              <a:t>DCTWrite()</a:t>
            </a:r>
          </a:p>
        </p:txBody>
      </p:sp>
      <p:sp>
        <p:nvSpPr>
          <p:cNvPr id="32807" name="Rectangle 39"/>
          <p:cNvSpPr>
            <a:spLocks noChangeArrowheads="1"/>
          </p:cNvSpPr>
          <p:nvPr/>
        </p:nvSpPr>
        <p:spPr bwMode="auto">
          <a:xfrm>
            <a:off x="3132138" y="2565400"/>
            <a:ext cx="1296987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>
                <a:solidFill>
                  <a:schemeClr val="folHlink"/>
                </a:solidFill>
              </a:rPr>
              <a:t>pFuvArray</a:t>
            </a:r>
          </a:p>
        </p:txBody>
      </p:sp>
      <p:sp>
        <p:nvSpPr>
          <p:cNvPr id="32808" name="Rectangle 40"/>
          <p:cNvSpPr>
            <a:spLocks noChangeArrowheads="1"/>
          </p:cNvSpPr>
          <p:nvPr/>
        </p:nvSpPr>
        <p:spPr bwMode="auto">
          <a:xfrm>
            <a:off x="3175000" y="4725988"/>
            <a:ext cx="1296988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>
                <a:solidFill>
                  <a:schemeClr val="folHlink"/>
                </a:solidFill>
              </a:rPr>
              <a:t>pFuvArray</a:t>
            </a:r>
          </a:p>
        </p:txBody>
      </p:sp>
      <p:sp>
        <p:nvSpPr>
          <p:cNvPr id="32809" name="Rectangle 41"/>
          <p:cNvSpPr>
            <a:spLocks noChangeArrowheads="1"/>
          </p:cNvSpPr>
          <p:nvPr/>
        </p:nvSpPr>
        <p:spPr bwMode="auto">
          <a:xfrm>
            <a:off x="5003800" y="1555750"/>
            <a:ext cx="1296988" cy="144463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200"/>
              <a:t>对应矩阵元素相除</a:t>
            </a:r>
          </a:p>
          <a:p>
            <a:pPr algn="ctr"/>
            <a:r>
              <a:rPr lang="zh-CN" altLang="en-US" sz="1200"/>
              <a:t>再取整</a:t>
            </a:r>
          </a:p>
          <a:p>
            <a:pPr algn="ctr"/>
            <a:endParaRPr lang="zh-CN" altLang="en-US" sz="1200"/>
          </a:p>
        </p:txBody>
      </p:sp>
      <p:sp>
        <p:nvSpPr>
          <p:cNvPr id="32810" name="Rectangle 42"/>
          <p:cNvSpPr>
            <a:spLocks noChangeArrowheads="1"/>
          </p:cNvSpPr>
          <p:nvPr/>
        </p:nvSpPr>
        <p:spPr bwMode="auto">
          <a:xfrm>
            <a:off x="5076825" y="5662613"/>
            <a:ext cx="1296988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200"/>
              <a:t>对应矩阵元素相乘</a:t>
            </a:r>
            <a:endParaRPr lang="zh-CN" altLang="en-US"/>
          </a:p>
        </p:txBody>
      </p:sp>
      <p:sp>
        <p:nvSpPr>
          <p:cNvPr id="32811" name="Rectangle 43"/>
          <p:cNvSpPr>
            <a:spLocks noChangeArrowheads="1"/>
          </p:cNvSpPr>
          <p:nvPr/>
        </p:nvSpPr>
        <p:spPr bwMode="auto">
          <a:xfrm>
            <a:off x="2916238" y="3502025"/>
            <a:ext cx="1296987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/>
              <a:t>量化矩阵表</a:t>
            </a:r>
          </a:p>
          <a:p>
            <a:pPr algn="ctr"/>
            <a:r>
              <a:rPr lang="zh-CN" altLang="en-US" sz="1400">
                <a:solidFill>
                  <a:schemeClr val="folHlink"/>
                </a:solidFill>
              </a:rPr>
              <a:t>QuantTbl[8][8]</a:t>
            </a:r>
          </a:p>
        </p:txBody>
      </p:sp>
      <p:sp>
        <p:nvSpPr>
          <p:cNvPr id="32812" name="Rectangle 44"/>
          <p:cNvSpPr>
            <a:spLocks noChangeArrowheads="1"/>
          </p:cNvSpPr>
          <p:nvPr/>
        </p:nvSpPr>
        <p:spPr bwMode="auto">
          <a:xfrm>
            <a:off x="6938963" y="2565400"/>
            <a:ext cx="1296987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>
                <a:solidFill>
                  <a:schemeClr val="folHlink"/>
                </a:solidFill>
              </a:rPr>
              <a:t>pQuantiResult</a:t>
            </a:r>
            <a:endParaRPr lang="zh-CN" altLang="en-US"/>
          </a:p>
        </p:txBody>
      </p:sp>
      <p:sp>
        <p:nvSpPr>
          <p:cNvPr id="32813" name="Rectangle 45"/>
          <p:cNvSpPr>
            <a:spLocks noChangeArrowheads="1"/>
          </p:cNvSpPr>
          <p:nvPr/>
        </p:nvSpPr>
        <p:spPr bwMode="auto">
          <a:xfrm>
            <a:off x="7010400" y="4813300"/>
            <a:ext cx="1296988" cy="215900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400">
                <a:solidFill>
                  <a:schemeClr val="folHlink"/>
                </a:solidFill>
              </a:rPr>
              <a:t>pQuantiResult</a:t>
            </a:r>
            <a:endParaRPr lang="zh-CN" altLang="en-US"/>
          </a:p>
        </p:txBody>
      </p:sp>
      <p:sp>
        <p:nvSpPr>
          <p:cNvPr id="32814" name="箭头 543"/>
          <p:cNvSpPr>
            <a:spLocks noChangeShapeType="1"/>
          </p:cNvSpPr>
          <p:nvPr/>
        </p:nvSpPr>
        <p:spPr bwMode="auto">
          <a:xfrm flipV="1">
            <a:off x="5581650" y="2133600"/>
            <a:ext cx="0" cy="719138"/>
          </a:xfrm>
          <a:prstGeom prst="line">
            <a:avLst/>
          </a:prstGeom>
          <a:noFill/>
          <a:ln w="28575" cap="flat" cmpd="sng">
            <a:solidFill>
              <a:schemeClr val="hlink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815" name="箭头 543"/>
          <p:cNvSpPr>
            <a:spLocks noChangeShapeType="1"/>
          </p:cNvSpPr>
          <p:nvPr/>
        </p:nvSpPr>
        <p:spPr bwMode="auto">
          <a:xfrm flipV="1">
            <a:off x="5653088" y="4581525"/>
            <a:ext cx="0" cy="720725"/>
          </a:xfrm>
          <a:prstGeom prst="line">
            <a:avLst/>
          </a:prstGeom>
          <a:noFill/>
          <a:ln w="28575" cap="flat" cmpd="sng">
            <a:solidFill>
              <a:schemeClr val="hlink"/>
            </a:solidFill>
            <a:round/>
            <a:headEnd type="stealth" w="lg" len="lg"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816" name="箭头 548"/>
          <p:cNvSpPr>
            <a:spLocks noChangeShapeType="1"/>
          </p:cNvSpPr>
          <p:nvPr/>
        </p:nvSpPr>
        <p:spPr bwMode="auto">
          <a:xfrm flipV="1">
            <a:off x="611188" y="2565400"/>
            <a:ext cx="576262" cy="720725"/>
          </a:xfrm>
          <a:prstGeom prst="line">
            <a:avLst/>
          </a:prstGeom>
          <a:noFill/>
          <a:ln w="28575" cap="flat" cmpd="sng">
            <a:solidFill>
              <a:schemeClr val="hlink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817" name="箭头 550"/>
          <p:cNvSpPr>
            <a:spLocks noChangeShapeType="1"/>
          </p:cNvSpPr>
          <p:nvPr/>
        </p:nvSpPr>
        <p:spPr bwMode="auto">
          <a:xfrm>
            <a:off x="611188" y="4294188"/>
            <a:ext cx="576262" cy="649287"/>
          </a:xfrm>
          <a:prstGeom prst="line">
            <a:avLst/>
          </a:prstGeom>
          <a:noFill/>
          <a:ln w="28575" cap="flat" cmpd="sng">
            <a:solidFill>
              <a:schemeClr val="hlink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332656"/>
            <a:ext cx="7943850" cy="77152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本章内容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756171" y="1340768"/>
            <a:ext cx="7488237" cy="4752528"/>
          </a:xfrm>
          <a:ln/>
        </p:spPr>
        <p:txBody>
          <a:bodyPr>
            <a:no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11.0 </a:t>
            </a:r>
            <a:r>
              <a:rPr lang="zh-CN" altLang="en-US" dirty="0" smtClean="0">
                <a:latin typeface="+mn-ea"/>
              </a:rPr>
              <a:t>研究背景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11.1 </a:t>
            </a:r>
            <a:r>
              <a:rPr lang="zh-CN" altLang="en-US" dirty="0" smtClean="0">
                <a:latin typeface="+mn-ea"/>
              </a:rPr>
              <a:t>数据的冗余的概念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11.2 </a:t>
            </a:r>
            <a:r>
              <a:rPr lang="zh-CN" altLang="en-US" dirty="0" smtClean="0">
                <a:latin typeface="+mn-ea"/>
              </a:rPr>
              <a:t>图像的无损压缩编码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11.2.1  </a:t>
            </a:r>
            <a:r>
              <a:rPr lang="zh-CN" altLang="en-US" dirty="0" smtClean="0">
                <a:latin typeface="+mn-ea"/>
              </a:rPr>
              <a:t>行程（</a:t>
            </a:r>
            <a:r>
              <a:rPr lang="en-US" altLang="zh-CN" dirty="0" smtClean="0">
                <a:latin typeface="+mn-ea"/>
              </a:rPr>
              <a:t>RLE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11.2.2  </a:t>
            </a:r>
            <a:r>
              <a:rPr lang="zh-CN" altLang="en-US" dirty="0" smtClean="0">
                <a:latin typeface="+mn-ea"/>
              </a:rPr>
              <a:t>霍夫曼（</a:t>
            </a:r>
            <a:r>
              <a:rPr lang="en-US" altLang="zh-CN" dirty="0" smtClean="0">
                <a:latin typeface="+mn-ea"/>
              </a:rPr>
              <a:t>Huffman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11.2.3  </a:t>
            </a:r>
            <a:r>
              <a:rPr lang="zh-CN" altLang="en-US" dirty="0" smtClean="0">
                <a:latin typeface="+mn-ea"/>
              </a:rPr>
              <a:t>算术编码</a:t>
            </a:r>
            <a:endParaRPr lang="en-US" altLang="zh-CN" dirty="0" smtClean="0">
              <a:latin typeface="+mn-ea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en-US" altLang="zh-CN" sz="3200" b="1" dirty="0" smtClean="0">
                <a:solidFill>
                  <a:srgbClr val="0000FF"/>
                </a:solidFill>
                <a:latin typeface="+mn-ea"/>
              </a:rPr>
              <a:t>11.3 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</a:rPr>
              <a:t>图像</a:t>
            </a:r>
            <a:r>
              <a:rPr lang="zh-CN" altLang="en-US" sz="3200" b="1" dirty="0">
                <a:solidFill>
                  <a:srgbClr val="0000FF"/>
                </a:solidFill>
                <a:latin typeface="+mn-ea"/>
              </a:rPr>
              <a:t>的有损压缩编码</a:t>
            </a:r>
          </a:p>
          <a:p>
            <a:pPr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11.4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图像的变换压缩编码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11.7 </a:t>
            </a:r>
            <a:r>
              <a:rPr lang="zh-CN" altLang="en-US" dirty="0" smtClean="0">
                <a:latin typeface="+mn-ea"/>
              </a:rPr>
              <a:t>混合压缩编码</a:t>
            </a:r>
            <a:endParaRPr lang="zh-CN" altLang="en-US" dirty="0">
              <a:latin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76056" y="1700808"/>
            <a:ext cx="4752528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sz="28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44280" y="5157192"/>
            <a:ext cx="3199720" cy="214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傅里叶变换的回顾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(FT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)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离散余弦变换概念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(DCT)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itchFamily="18" charset="0"/>
              </a:rPr>
              <a:t>离散余弦变换实例</a:t>
            </a:r>
            <a:r>
              <a:rPr lang="en-US" altLang="zh-CN" sz="2000" b="1" dirty="0">
                <a:solidFill>
                  <a:srgbClr val="0000FF"/>
                </a:solidFill>
                <a:ea typeface="+mn-ea"/>
                <a:cs typeface="Times New Roman" pitchFamily="18" charset="0"/>
              </a:rPr>
              <a:t>(DCT)</a:t>
            </a:r>
            <a:endParaRPr lang="zh-CN" altLang="en-US" sz="2000" b="1" dirty="0">
              <a:solidFill>
                <a:srgbClr val="0000FF"/>
              </a:solidFill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离散余弦变换编程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(DCT)</a:t>
            </a:r>
            <a:endParaRPr lang="zh-CN" altLang="en-US" sz="2000" b="1" dirty="0" smtClean="0">
              <a:solidFill>
                <a:srgbClr val="0000FF"/>
              </a:solidFill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03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55576" y="1196752"/>
            <a:ext cx="765175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sz="4800" b="1" dirty="0" smtClean="0">
                <a:latin typeface="宋体" pitchFamily="2" charset="-122"/>
              </a:rPr>
              <a:t>第</a:t>
            </a:r>
            <a:r>
              <a:rPr lang="zh-CN" altLang="en-US" sz="4800" b="1" dirty="0" smtClean="0">
                <a:latin typeface="宋体" pitchFamily="2" charset="-122"/>
              </a:rPr>
              <a:t>十一</a:t>
            </a:r>
            <a:r>
              <a:rPr lang="zh-CN" sz="4800" b="1" dirty="0" smtClean="0">
                <a:latin typeface="宋体" pitchFamily="2" charset="-122"/>
              </a:rPr>
              <a:t>章  图像</a:t>
            </a:r>
            <a:r>
              <a:rPr lang="zh-CN" altLang="en-US" sz="4800" b="1" dirty="0" smtClean="0">
                <a:latin typeface="宋体" pitchFamily="2" charset="-122"/>
              </a:rPr>
              <a:t>压缩编码</a:t>
            </a:r>
            <a:endParaRPr lang="zh-CN" sz="4800" b="1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331913" y="3716338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 smtClean="0">
                <a:latin typeface="Calibri" pitchFamily="34" charset="0"/>
              </a:rPr>
              <a:t>北方工业大学计算机学院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3200" dirty="0">
                <a:cs typeface="Times New Roman" pitchFamily="18" charset="0"/>
              </a:rPr>
              <a:t>tong_lijing@163.com</a:t>
            </a:r>
            <a:endParaRPr lang="zh-CN" altLang="en-US" sz="3200" dirty="0"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46302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39552" y="428604"/>
            <a:ext cx="8229600" cy="1143000"/>
          </a:xfrm>
        </p:spPr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zh-CN" altLang="en-US" sz="4400" b="1" dirty="0" smtClean="0">
                <a:latin typeface="+mj-ea"/>
                <a:ea typeface="+mj-ea"/>
              </a:rPr>
              <a:t>离散余弦变换</a:t>
            </a:r>
            <a:r>
              <a:rPr lang="zh-CN" altLang="en-US" sz="3200" dirty="0" smtClean="0">
                <a:latin typeface="+mj-ea"/>
                <a:ea typeface="+mj-ea"/>
              </a:rPr>
              <a:t/>
            </a:r>
            <a:br>
              <a:rPr lang="zh-CN" altLang="en-US" sz="3200" dirty="0" smtClean="0">
                <a:latin typeface="+mj-ea"/>
                <a:ea typeface="+mj-ea"/>
              </a:rPr>
            </a:br>
            <a:endParaRPr lang="zh-CN" altLang="en-US" dirty="0"/>
          </a:p>
        </p:txBody>
      </p:sp>
      <p:sp>
        <p:nvSpPr>
          <p:cNvPr id="42189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71612"/>
            <a:ext cx="8229600" cy="4209331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  <a:buFontTx/>
              <a:buNone/>
            </a:pPr>
            <a:r>
              <a:rPr lang="en-US" altLang="zh-CN" b="1" dirty="0" smtClean="0">
                <a:latin typeface="Times New Roman" pitchFamily="18" charset="0"/>
                <a:ea typeface="+mj-ea"/>
                <a:cs typeface="Times New Roman" pitchFamily="18" charset="0"/>
              </a:rPr>
              <a:t>  </a:t>
            </a:r>
            <a:r>
              <a:rPr lang="en-US" altLang="zh-CN" dirty="0" smtClean="0">
                <a:latin typeface="Times New Roman" pitchFamily="18" charset="0"/>
                <a:ea typeface="+mj-ea"/>
                <a:cs typeface="Times New Roman" pitchFamily="18" charset="0"/>
              </a:rPr>
              <a:t>(SHOW???)</a:t>
            </a:r>
          </a:p>
        </p:txBody>
      </p:sp>
      <p:pic>
        <p:nvPicPr>
          <p:cNvPr id="5007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435708"/>
            <a:ext cx="3672408" cy="3689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07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00740" name="Object 4"/>
          <p:cNvGraphicFramePr>
            <a:graphicFrameLocks noChangeAspect="1"/>
          </p:cNvGraphicFramePr>
          <p:nvPr/>
        </p:nvGraphicFramePr>
        <p:xfrm>
          <a:off x="899592" y="2435708"/>
          <a:ext cx="3672408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83" name="位图图像" r:id="rId4" imgW="4877481" imgH="4877481" progId="PBrush">
                  <p:embed/>
                </p:oleObj>
              </mc:Choice>
              <mc:Fallback>
                <p:oleObj name="位图图像" r:id="rId4" imgW="4877481" imgH="4877481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435708"/>
                        <a:ext cx="3672408" cy="36724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332656"/>
            <a:ext cx="7943850" cy="77152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本章内容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756171" y="1340768"/>
            <a:ext cx="7488237" cy="4752528"/>
          </a:xfrm>
          <a:ln/>
        </p:spPr>
        <p:txBody>
          <a:bodyPr>
            <a:no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11.0 </a:t>
            </a:r>
            <a:r>
              <a:rPr lang="zh-CN" altLang="en-US" dirty="0" smtClean="0">
                <a:latin typeface="+mn-ea"/>
              </a:rPr>
              <a:t>研究背景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11.1 </a:t>
            </a:r>
            <a:r>
              <a:rPr lang="zh-CN" altLang="en-US" dirty="0" smtClean="0">
                <a:latin typeface="+mn-ea"/>
              </a:rPr>
              <a:t>数据的冗余的概念</a:t>
            </a: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11.2 </a:t>
            </a:r>
            <a:r>
              <a:rPr lang="zh-CN" altLang="en-US" dirty="0" smtClean="0">
                <a:latin typeface="+mn-ea"/>
              </a:rPr>
              <a:t>图像的无损压缩编码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11.2.1  </a:t>
            </a:r>
            <a:r>
              <a:rPr lang="zh-CN" altLang="en-US" dirty="0" smtClean="0">
                <a:latin typeface="+mn-ea"/>
              </a:rPr>
              <a:t>行程（</a:t>
            </a:r>
            <a:r>
              <a:rPr lang="en-US" altLang="zh-CN" dirty="0" smtClean="0">
                <a:latin typeface="+mn-ea"/>
              </a:rPr>
              <a:t>RLE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11.2.2  </a:t>
            </a:r>
            <a:r>
              <a:rPr lang="zh-CN" altLang="en-US" dirty="0" smtClean="0">
                <a:latin typeface="+mn-ea"/>
              </a:rPr>
              <a:t>霍夫曼（</a:t>
            </a:r>
            <a:r>
              <a:rPr lang="en-US" altLang="zh-CN" dirty="0" smtClean="0">
                <a:latin typeface="+mn-ea"/>
              </a:rPr>
              <a:t>Huffman</a:t>
            </a:r>
            <a:r>
              <a:rPr lang="zh-CN" altLang="en-US" dirty="0" smtClean="0">
                <a:latin typeface="+mn-ea"/>
              </a:rPr>
              <a:t>）编码</a:t>
            </a: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11.2.3  </a:t>
            </a:r>
            <a:r>
              <a:rPr lang="zh-CN" altLang="en-US" dirty="0" smtClean="0">
                <a:latin typeface="+mn-ea"/>
              </a:rPr>
              <a:t>算术编码</a:t>
            </a:r>
            <a:endParaRPr lang="en-US" altLang="zh-CN" dirty="0" smtClean="0">
              <a:latin typeface="+mn-ea"/>
            </a:endParaRPr>
          </a:p>
          <a:p>
            <a:pPr marL="342900" lvl="1" indent="-342900">
              <a:buFont typeface="Wingdings" pitchFamily="2" charset="2"/>
              <a:buChar char="n"/>
            </a:pPr>
            <a:r>
              <a:rPr lang="en-US" altLang="zh-CN" sz="3200" dirty="0" smtClean="0">
                <a:latin typeface="+mn-ea"/>
              </a:rPr>
              <a:t>11.3 </a:t>
            </a:r>
            <a:r>
              <a:rPr lang="zh-CN" altLang="en-US" sz="3200" dirty="0" smtClean="0">
                <a:latin typeface="+mn-ea"/>
              </a:rPr>
              <a:t>图像</a:t>
            </a:r>
            <a:r>
              <a:rPr lang="zh-CN" altLang="en-US" sz="3200" dirty="0">
                <a:latin typeface="+mn-ea"/>
              </a:rPr>
              <a:t>的有损压缩编码</a:t>
            </a:r>
          </a:p>
          <a:p>
            <a:pPr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00FF"/>
                </a:solidFill>
                <a:latin typeface="+mn-ea"/>
              </a:rPr>
              <a:t>11.4 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图像的变换压缩编码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dirty="0" smtClean="0">
                <a:latin typeface="+mn-ea"/>
              </a:rPr>
              <a:t>11.7 </a:t>
            </a:r>
            <a:r>
              <a:rPr lang="zh-CN" altLang="en-US" dirty="0" smtClean="0">
                <a:latin typeface="+mn-ea"/>
              </a:rPr>
              <a:t>混合压缩编码</a:t>
            </a:r>
            <a:endParaRPr lang="zh-CN" altLang="en-US" dirty="0">
              <a:latin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76056" y="1700808"/>
            <a:ext cx="4752528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sz="28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44280" y="5157192"/>
            <a:ext cx="3199720" cy="214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傅里叶变换的回顾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(FT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  <a:cs typeface="Times New Roman" pitchFamily="18" charset="0"/>
              </a:rPr>
              <a:t>)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ea typeface="+mn-ea"/>
                <a:cs typeface="Times New Roman" pitchFamily="18" charset="0"/>
              </a:rPr>
              <a:t>离散余弦变换概念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(DCT)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离散余弦变换实例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(DCT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)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zh-CN" altLang="en-US" sz="2000" dirty="0" smtClean="0">
                <a:ea typeface="+mn-ea"/>
                <a:cs typeface="Times New Roman" pitchFamily="18" charset="0"/>
              </a:rPr>
              <a:t>离散余弦变换编程</a:t>
            </a:r>
            <a:r>
              <a:rPr lang="en-US" altLang="zh-CN" sz="2000" dirty="0" smtClean="0">
                <a:ea typeface="+mn-ea"/>
                <a:cs typeface="Times New Roman" pitchFamily="18" charset="0"/>
              </a:rPr>
              <a:t>(DCT)</a:t>
            </a:r>
            <a:endParaRPr lang="zh-CN" altLang="en-US" sz="2000" dirty="0" smtClean="0"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90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0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0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0"/>
            <a:ext cx="7772400" cy="11430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j-ea"/>
                <a:ea typeface="+mj-ea"/>
              </a:rPr>
              <a:t>傅里叶变换回顾</a:t>
            </a:r>
          </a:p>
        </p:txBody>
      </p:sp>
      <p:pic>
        <p:nvPicPr>
          <p:cNvPr id="422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980729"/>
            <a:ext cx="8072494" cy="564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2917" name="Rectangle 5"/>
          <p:cNvSpPr>
            <a:spLocks noChangeArrowheads="1"/>
          </p:cNvSpPr>
          <p:nvPr/>
        </p:nvSpPr>
        <p:spPr bwMode="auto">
          <a:xfrm>
            <a:off x="500034" y="928670"/>
            <a:ext cx="4572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zh-CN" altLang="en-US" sz="3200" b="1" dirty="0">
                <a:solidFill>
                  <a:srgbClr val="0000FF"/>
                </a:solidFill>
              </a:rPr>
              <a:t>物理意义：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29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8202</TotalTime>
  <Words>1986</Words>
  <Application>Microsoft Office PowerPoint</Application>
  <PresentationFormat>全屏显示(4:3)</PresentationFormat>
  <Paragraphs>406</Paragraphs>
  <Slides>67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67</vt:i4>
      </vt:variant>
    </vt:vector>
  </HeadingPairs>
  <TitlesOfParts>
    <vt:vector size="81" baseType="lpstr">
      <vt:lpstr>宋体</vt:lpstr>
      <vt:lpstr>Arial</vt:lpstr>
      <vt:lpstr>Calibri</vt:lpstr>
      <vt:lpstr>Times New Roman</vt:lpstr>
      <vt:lpstr>Wingdings</vt:lpstr>
      <vt:lpstr>Office 主题</vt:lpstr>
      <vt:lpstr>位图图像</vt:lpstr>
      <vt:lpstr>方程式</vt:lpstr>
      <vt:lpstr>Equation</vt:lpstr>
      <vt:lpstr>公式</vt:lpstr>
      <vt:lpstr>Visio</vt:lpstr>
      <vt:lpstr>Image</vt:lpstr>
      <vt:lpstr>Microsoft 公式 3.0</vt:lpstr>
      <vt:lpstr>Microsoft Office Visio 绘图</vt:lpstr>
      <vt:lpstr>第十一章  图像压缩编码</vt:lpstr>
      <vt:lpstr>本章内容</vt:lpstr>
      <vt:lpstr>图像的有损压缩编码</vt:lpstr>
      <vt:lpstr>本章内容</vt:lpstr>
      <vt:lpstr>DCT变换编码：问题的提出</vt:lpstr>
      <vt:lpstr>DCT变换编码：设计思想</vt:lpstr>
      <vt:lpstr>离散余弦变换 </vt:lpstr>
      <vt:lpstr>本章内容</vt:lpstr>
      <vt:lpstr>傅里叶变换回顾</vt:lpstr>
      <vt:lpstr>PowerPoint 演示文稿</vt:lpstr>
      <vt:lpstr>二维离散傅里叶变换</vt:lpstr>
      <vt:lpstr>物理意义</vt:lpstr>
      <vt:lpstr>简单理解</vt:lpstr>
      <vt:lpstr>PowerPoint 演示文稿</vt:lpstr>
      <vt:lpstr>PowerPoint 演示文稿</vt:lpstr>
      <vt:lpstr>频谱范围</vt:lpstr>
      <vt:lpstr>本章内容</vt:lpstr>
      <vt:lpstr>如何简化计算</vt:lpstr>
      <vt:lpstr>一维离散傅里叶变换 </vt:lpstr>
      <vt:lpstr>一维离散傅里叶变换</vt:lpstr>
      <vt:lpstr>一维离散傅里叶变换</vt:lpstr>
      <vt:lpstr>一维离散傅里叶变换</vt:lpstr>
      <vt:lpstr>一维离散余弦变换</vt:lpstr>
      <vt:lpstr>一维离散余弦变换</vt:lpstr>
      <vt:lpstr>一维离散余弦变换</vt:lpstr>
      <vt:lpstr>物理意义???</vt:lpstr>
      <vt:lpstr>物理意义???</vt:lpstr>
      <vt:lpstr>相对傅里叶变换的优点???</vt:lpstr>
      <vt:lpstr>相对傅里叶变换的优点???</vt:lpstr>
      <vt:lpstr>一维离散傅里叶变换(复习) </vt:lpstr>
      <vt:lpstr>一维离散余弦变换</vt:lpstr>
      <vt:lpstr>周期2N/u,   频率u/2N</vt:lpstr>
      <vt:lpstr>简单理解</vt:lpstr>
      <vt:lpstr>二维离散余弦变换</vt:lpstr>
      <vt:lpstr>物理意思</vt:lpstr>
      <vt:lpstr>简单理解</vt:lpstr>
      <vt:lpstr>实际计算时</vt:lpstr>
      <vt:lpstr>公式推导</vt:lpstr>
      <vt:lpstr>本章内容</vt:lpstr>
      <vt:lpstr>PowerPoint 演示文稿</vt:lpstr>
      <vt:lpstr>DCT编码</vt:lpstr>
      <vt:lpstr>PowerPoint 演示文稿</vt:lpstr>
      <vt:lpstr>DCT编码</vt:lpstr>
      <vt:lpstr>DCT编码</vt:lpstr>
      <vt:lpstr>DCT编码</vt:lpstr>
      <vt:lpstr>PowerPoint 演示文稿</vt:lpstr>
      <vt:lpstr>DCT编码</vt:lpstr>
      <vt:lpstr>PowerPoint 演示文稿</vt:lpstr>
      <vt:lpstr>PowerPoint 演示文稿</vt:lpstr>
      <vt:lpstr>PowerPoint 演示文稿</vt:lpstr>
      <vt:lpstr>DCT编码</vt:lpstr>
      <vt:lpstr>PowerPoint 演示文稿</vt:lpstr>
      <vt:lpstr>PowerPoint 演示文稿</vt:lpstr>
      <vt:lpstr>PowerPoint 演示文稿</vt:lpstr>
      <vt:lpstr>DCT编码</vt:lpstr>
      <vt:lpstr>DCT变换编码：方法</vt:lpstr>
      <vt:lpstr>DCT变换编码：示例</vt:lpstr>
      <vt:lpstr>DCT变换编码：例图</vt:lpstr>
      <vt:lpstr>本章内容</vt:lpstr>
      <vt:lpstr>整幅DCT演示</vt:lpstr>
      <vt:lpstr>8*8DCT演示</vt:lpstr>
      <vt:lpstr>演示</vt:lpstr>
      <vt:lpstr>演示</vt:lpstr>
      <vt:lpstr>演示</vt:lpstr>
      <vt:lpstr>PowerPoint 演示文稿</vt:lpstr>
      <vt:lpstr>本章内容</vt:lpstr>
      <vt:lpstr>第十一章  图像压缩编码</vt:lpstr>
    </vt:vector>
  </TitlesOfParts>
  <Company>diph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多媒体技术中的数字图象处理</dc:title>
  <dc:creator>diph1</dc:creator>
  <cp:lastModifiedBy>Administrator</cp:lastModifiedBy>
  <cp:revision>1002</cp:revision>
  <cp:lastPrinted>2015-04-28T10:47:09Z</cp:lastPrinted>
  <dcterms:created xsi:type="dcterms:W3CDTF">2000-08-11T08:01:46Z</dcterms:created>
  <dcterms:modified xsi:type="dcterms:W3CDTF">2019-05-26T16:40:53Z</dcterms:modified>
</cp:coreProperties>
</file>